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  <p:sldMasterId id="2147483816" r:id="rId2"/>
  </p:sldMasterIdLst>
  <p:notesMasterIdLst>
    <p:notesMasterId r:id="rId46"/>
  </p:notesMasterIdLst>
  <p:sldIdLst>
    <p:sldId id="256" r:id="rId3"/>
    <p:sldId id="321" r:id="rId4"/>
    <p:sldId id="257" r:id="rId5"/>
    <p:sldId id="327" r:id="rId6"/>
    <p:sldId id="328" r:id="rId7"/>
    <p:sldId id="329" r:id="rId8"/>
    <p:sldId id="330" r:id="rId9"/>
    <p:sldId id="260" r:id="rId10"/>
    <p:sldId id="261" r:id="rId11"/>
    <p:sldId id="322" r:id="rId12"/>
    <p:sldId id="323" r:id="rId13"/>
    <p:sldId id="325" r:id="rId14"/>
    <p:sldId id="324" r:id="rId15"/>
    <p:sldId id="270" r:id="rId16"/>
    <p:sldId id="262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332" r:id="rId27"/>
    <p:sldId id="334" r:id="rId28"/>
    <p:sldId id="333" r:id="rId29"/>
    <p:sldId id="331" r:id="rId30"/>
    <p:sldId id="291" r:id="rId31"/>
    <p:sldId id="292" r:id="rId32"/>
    <p:sldId id="293" r:id="rId33"/>
    <p:sldId id="295" r:id="rId34"/>
    <p:sldId id="296" r:id="rId35"/>
    <p:sldId id="297" r:id="rId36"/>
    <p:sldId id="298" r:id="rId37"/>
    <p:sldId id="299" r:id="rId38"/>
    <p:sldId id="301" r:id="rId39"/>
    <p:sldId id="305" r:id="rId40"/>
    <p:sldId id="306" r:id="rId41"/>
    <p:sldId id="307" r:id="rId42"/>
    <p:sldId id="312" r:id="rId43"/>
    <p:sldId id="319" r:id="rId44"/>
    <p:sldId id="326" r:id="rId45"/>
  </p:sldIdLst>
  <p:sldSz cx="13003213" cy="9752013"/>
  <p:notesSz cx="6858000" cy="9144000"/>
  <p:defaultTextStyle>
    <a:defPPr>
      <a:defRPr lang="en-GB"/>
    </a:defPPr>
    <a:lvl1pPr algn="l" defTabSz="449241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600" kern="1200">
        <a:solidFill>
          <a:schemeClr val="bg1"/>
        </a:solidFill>
        <a:latin typeface="Arial" charset="0"/>
        <a:ea typeface="+mn-ea"/>
        <a:cs typeface="+mn-cs"/>
      </a:defRPr>
    </a:lvl1pPr>
    <a:lvl2pPr marL="742913" indent="-285735" algn="l" defTabSz="449241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600" kern="1200">
        <a:solidFill>
          <a:schemeClr val="bg1"/>
        </a:solidFill>
        <a:latin typeface="Arial" charset="0"/>
        <a:ea typeface="+mn-ea"/>
        <a:cs typeface="+mn-cs"/>
      </a:defRPr>
    </a:lvl2pPr>
    <a:lvl3pPr marL="1142944" indent="-228589" algn="l" defTabSz="449241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600" kern="1200">
        <a:solidFill>
          <a:schemeClr val="bg1"/>
        </a:solidFill>
        <a:latin typeface="Arial" charset="0"/>
        <a:ea typeface="+mn-ea"/>
        <a:cs typeface="+mn-cs"/>
      </a:defRPr>
    </a:lvl3pPr>
    <a:lvl4pPr marL="1600121" indent="-228589" algn="l" defTabSz="449241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600" kern="1200">
        <a:solidFill>
          <a:schemeClr val="bg1"/>
        </a:solidFill>
        <a:latin typeface="Arial" charset="0"/>
        <a:ea typeface="+mn-ea"/>
        <a:cs typeface="+mn-cs"/>
      </a:defRPr>
    </a:lvl4pPr>
    <a:lvl5pPr marL="2057298" indent="-228589" algn="l" defTabSz="449241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3600" kern="1200">
        <a:solidFill>
          <a:schemeClr val="bg1"/>
        </a:solidFill>
        <a:latin typeface="Arial" charset="0"/>
        <a:ea typeface="+mn-ea"/>
        <a:cs typeface="+mn-cs"/>
      </a:defRPr>
    </a:lvl5pPr>
    <a:lvl6pPr marL="2285886" algn="l" defTabSz="914355" rtl="0" eaLnBrk="1" latinLnBrk="0" hangingPunct="1">
      <a:defRPr sz="3600" kern="1200">
        <a:solidFill>
          <a:schemeClr val="bg1"/>
        </a:solidFill>
        <a:latin typeface="Arial" charset="0"/>
        <a:ea typeface="+mn-ea"/>
        <a:cs typeface="+mn-cs"/>
      </a:defRPr>
    </a:lvl6pPr>
    <a:lvl7pPr marL="2743064" algn="l" defTabSz="914355" rtl="0" eaLnBrk="1" latinLnBrk="0" hangingPunct="1">
      <a:defRPr sz="3600" kern="1200">
        <a:solidFill>
          <a:schemeClr val="bg1"/>
        </a:solidFill>
        <a:latin typeface="Arial" charset="0"/>
        <a:ea typeface="+mn-ea"/>
        <a:cs typeface="+mn-cs"/>
      </a:defRPr>
    </a:lvl7pPr>
    <a:lvl8pPr marL="3200241" algn="l" defTabSz="914355" rtl="0" eaLnBrk="1" latinLnBrk="0" hangingPunct="1">
      <a:defRPr sz="3600" kern="1200">
        <a:solidFill>
          <a:schemeClr val="bg1"/>
        </a:solidFill>
        <a:latin typeface="Arial" charset="0"/>
        <a:ea typeface="+mn-ea"/>
        <a:cs typeface="+mn-cs"/>
      </a:defRPr>
    </a:lvl8pPr>
    <a:lvl9pPr marL="3657418" algn="l" defTabSz="914355" rtl="0" eaLnBrk="1" latinLnBrk="0" hangingPunct="1">
      <a:defRPr sz="36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344" y="3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3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39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1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3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7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8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49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52" name="Rectangle 16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495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endParaRPr lang="es-ES"/>
          </a:p>
        </p:txBody>
      </p:sp>
      <p:sp>
        <p:nvSpPr>
          <p:cNvPr id="14353" name="Rectangle 1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43425" cy="34067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4354" name="Rectangle 18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64175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CO" smtClean="0"/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4356" name="Rectangle 20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495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Pct val="45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fld id="{4E06EC05-6C14-4154-BB4B-5CB088B2BF2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04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41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13" indent="-285735" algn="l" defTabSz="449241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2944" indent="-228589" algn="l" defTabSz="449241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121" indent="-228589" algn="l" defTabSz="449241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298" indent="-228589" algn="l" defTabSz="449241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1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5886" algn="l" defTabSz="91435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1" algn="l" defTabSz="91435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B46191-55D5-4DBF-92F2-ED89AA1CC7BA}" type="slidenum">
              <a:rPr lang="es-ES"/>
              <a:pPr/>
              <a:t>1</a:t>
            </a:fld>
            <a:endParaRPr lang="es-ES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>
              <a:latin typeface="Calibri" pitchFamily="32" charset="0"/>
              <a:cs typeface="Arial Unicode MS" charset="0"/>
            </a:endParaRP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r">
              <a:buClrTx/>
              <a:buFontTx/>
              <a:buNone/>
            </a:pPr>
            <a:fld id="{220E81E8-3249-4E5E-B1C7-BCA2D85D153D}" type="slidenum">
              <a:rPr lang="es-ES" sz="1200"/>
              <a:pPr algn="r">
                <a:buClrTx/>
                <a:buFontTx/>
                <a:buNone/>
              </a:pPr>
              <a:t>1</a:t>
            </a:fld>
            <a:endParaRPr lang="es-ES" sz="1200"/>
          </a:p>
        </p:txBody>
      </p:sp>
    </p:spTree>
    <p:extLst>
      <p:ext uri="{BB962C8B-B14F-4D97-AF65-F5344CB8AC3E}">
        <p14:creationId xmlns:p14="http://schemas.microsoft.com/office/powerpoint/2010/main" val="2252017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D6C72A-94C8-44A6-B2A7-5C1D9C41E841}" type="slidenum">
              <a:rPr lang="es-ES"/>
              <a:pPr/>
              <a:t>15</a:t>
            </a:fld>
            <a:endParaRPr lang="es-E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782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B9D3CC-AA6D-4F63-AD05-D8DA089C86C4}" type="slidenum">
              <a:rPr lang="es-ES"/>
              <a:pPr/>
              <a:t>16</a:t>
            </a:fld>
            <a:endParaRPr lang="es-ES"/>
          </a:p>
        </p:txBody>
      </p:sp>
      <p:sp>
        <p:nvSpPr>
          <p:cNvPr id="108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3654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459A4B-B6AA-453C-97A3-1E37BFB51D0A}" type="slidenum">
              <a:rPr lang="es-ES"/>
              <a:pPr/>
              <a:t>17</a:t>
            </a:fld>
            <a:endParaRPr lang="es-ES"/>
          </a:p>
        </p:txBody>
      </p:sp>
      <p:sp>
        <p:nvSpPr>
          <p:cNvPr id="1095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6133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D6FC94-F96F-4727-9C75-24E5EC746D39}" type="slidenum">
              <a:rPr lang="es-ES"/>
              <a:pPr/>
              <a:t>18</a:t>
            </a:fld>
            <a:endParaRPr lang="es-ES"/>
          </a:p>
        </p:txBody>
      </p:sp>
      <p:sp>
        <p:nvSpPr>
          <p:cNvPr id="1105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71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C7FC28-4880-4D18-B539-2192F196535D}" type="slidenum">
              <a:rPr lang="es-ES"/>
              <a:pPr/>
              <a:t>19</a:t>
            </a:fld>
            <a:endParaRPr lang="es-ES"/>
          </a:p>
        </p:txBody>
      </p:sp>
      <p:sp>
        <p:nvSpPr>
          <p:cNvPr id="1116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182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F4E448-24AC-454B-A06F-0FD655B1EC08}" type="slidenum">
              <a:rPr lang="es-ES"/>
              <a:pPr/>
              <a:t>20</a:t>
            </a:fld>
            <a:endParaRPr lang="es-ES"/>
          </a:p>
        </p:txBody>
      </p:sp>
      <p:sp>
        <p:nvSpPr>
          <p:cNvPr id="1126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976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D2E220-E4B8-4470-B400-1A9481F12CFA}" type="slidenum">
              <a:rPr lang="es-ES"/>
              <a:pPr/>
              <a:t>21</a:t>
            </a:fld>
            <a:endParaRPr lang="es-ES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417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1FA8C7-9F31-4A0D-B3C8-4629AE92FDB3}" type="slidenum">
              <a:rPr lang="es-ES"/>
              <a:pPr/>
              <a:t>22</a:t>
            </a:fld>
            <a:endParaRPr lang="es-ES"/>
          </a:p>
        </p:txBody>
      </p:sp>
      <p:sp>
        <p:nvSpPr>
          <p:cNvPr id="1146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930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6875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381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EED1D2-3CA2-43F1-96BC-C161B8FA79B2}" type="slidenum">
              <a:rPr lang="es-ES"/>
              <a:pPr/>
              <a:t>23</a:t>
            </a:fld>
            <a:endParaRPr lang="es-ES"/>
          </a:p>
        </p:txBody>
      </p:sp>
      <p:sp>
        <p:nvSpPr>
          <p:cNvPr id="1157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337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65D3F9-7C84-4937-AD82-44233F7BF7C9}" type="slidenum">
              <a:rPr lang="es-ES"/>
              <a:pPr/>
              <a:t>24</a:t>
            </a:fld>
            <a:endParaRPr lang="es-ES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62475" cy="34226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51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F1D693-6426-4464-83CC-368006180D36}" type="slidenum">
              <a:rPr lang="es-ES"/>
              <a:pPr/>
              <a:t>3</a:t>
            </a:fld>
            <a:endParaRPr lang="es-ES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485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65D3F9-7C84-4937-AD82-44233F7BF7C9}" type="slidenum">
              <a:rPr lang="es-ES"/>
              <a:pPr/>
              <a:t>28</a:t>
            </a:fld>
            <a:endParaRPr lang="es-ES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62475" cy="34226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5099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B515AB-DB4D-467A-8E43-5C709145DE3F}" type="slidenum">
              <a:rPr lang="es-ES"/>
              <a:pPr/>
              <a:t>29</a:t>
            </a:fld>
            <a:endParaRPr lang="es-ES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7459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B79337-ED17-47A4-AC19-DDC57E256E00}" type="slidenum">
              <a:rPr lang="es-ES"/>
              <a:pPr/>
              <a:t>30</a:t>
            </a:fld>
            <a:endParaRPr lang="es-ES"/>
          </a:p>
        </p:txBody>
      </p:sp>
      <p:sp>
        <p:nvSpPr>
          <p:cNvPr id="1187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606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F6A5F6-388B-4248-8123-60D66C0A7E8D}" type="slidenum">
              <a:rPr lang="es-ES"/>
              <a:pPr/>
              <a:t>31</a:t>
            </a:fld>
            <a:endParaRPr lang="es-ES"/>
          </a:p>
        </p:txBody>
      </p:sp>
      <p:sp>
        <p:nvSpPr>
          <p:cNvPr id="1198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1154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09DD3B-9A63-46D1-876A-104200E82B67}" type="slidenum">
              <a:rPr lang="es-ES"/>
              <a:pPr/>
              <a:t>32</a:t>
            </a:fld>
            <a:endParaRPr lang="es-ES"/>
          </a:p>
        </p:txBody>
      </p:sp>
      <p:sp>
        <p:nvSpPr>
          <p:cNvPr id="1218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7712" cy="34178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5288" cy="4103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3960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27780D-FEE9-4D2C-B003-D13DD9FD0499}" type="slidenum">
              <a:rPr lang="es-ES"/>
              <a:pPr/>
              <a:t>33</a:t>
            </a:fld>
            <a:endParaRPr lang="es-ES"/>
          </a:p>
        </p:txBody>
      </p:sp>
      <p:sp>
        <p:nvSpPr>
          <p:cNvPr id="1228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3033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D271E2-9668-4421-84EE-BCCB17E9AEC8}" type="slidenum">
              <a:rPr lang="es-ES"/>
              <a:pPr/>
              <a:t>34</a:t>
            </a:fld>
            <a:endParaRPr lang="es-ES"/>
          </a:p>
        </p:txBody>
      </p:sp>
      <p:sp>
        <p:nvSpPr>
          <p:cNvPr id="123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5580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827208-EFA2-4622-A60C-8E8DD639E501}" type="slidenum">
              <a:rPr lang="es-ES"/>
              <a:pPr/>
              <a:t>35</a:t>
            </a:fld>
            <a:endParaRPr lang="es-ES"/>
          </a:p>
        </p:txBody>
      </p:sp>
      <p:sp>
        <p:nvSpPr>
          <p:cNvPr id="124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054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ECBA00-1F73-40ED-915F-7EBF6075CB80}" type="slidenum">
              <a:rPr lang="es-ES"/>
              <a:pPr/>
              <a:t>36</a:t>
            </a:fld>
            <a:endParaRPr lang="es-ES"/>
          </a:p>
        </p:txBody>
      </p:sp>
      <p:sp>
        <p:nvSpPr>
          <p:cNvPr id="125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42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550226-24BB-4983-BAE0-350750046853}" type="slidenum">
              <a:rPr lang="es-ES"/>
              <a:pPr/>
              <a:t>37</a:t>
            </a:fld>
            <a:endParaRPr lang="es-ES"/>
          </a:p>
        </p:txBody>
      </p:sp>
      <p:sp>
        <p:nvSpPr>
          <p:cNvPr id="128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57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251E2-8CBD-470A-BFA0-4924DBB41FA5}" type="slidenum">
              <a:rPr lang="es-ES"/>
              <a:pPr/>
              <a:t>8</a:t>
            </a:fld>
            <a:endParaRPr lang="es-ES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0364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3AEF08-3AA9-4F8D-8BD7-B35F8405BEEA}" type="slidenum">
              <a:rPr lang="es-ES"/>
              <a:pPr/>
              <a:t>38</a:t>
            </a:fld>
            <a:endParaRPr lang="es-ES"/>
          </a:p>
        </p:txBody>
      </p:sp>
      <p:sp>
        <p:nvSpPr>
          <p:cNvPr id="132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46600" cy="3409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7350" cy="409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1382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9A5B4-B867-442C-9C1E-A3EC61CD25C1}" type="slidenum">
              <a:rPr lang="es-ES"/>
              <a:pPr/>
              <a:t>39</a:t>
            </a:fld>
            <a:endParaRPr lang="es-ES"/>
          </a:p>
        </p:txBody>
      </p:sp>
      <p:sp>
        <p:nvSpPr>
          <p:cNvPr id="133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372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18414E-7185-4484-B18B-A991D91BDC32}" type="slidenum">
              <a:rPr lang="es-ES"/>
              <a:pPr/>
              <a:t>40</a:t>
            </a:fld>
            <a:endParaRPr lang="es-ES"/>
          </a:p>
        </p:txBody>
      </p:sp>
      <p:sp>
        <p:nvSpPr>
          <p:cNvPr id="134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6391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A2A2C1-6590-4E36-8E4A-FFDF7857F03F}" type="slidenum">
              <a:rPr lang="es-ES"/>
              <a:pPr/>
              <a:t>41</a:t>
            </a:fld>
            <a:endParaRPr lang="es-ES"/>
          </a:p>
        </p:txBody>
      </p:sp>
      <p:sp>
        <p:nvSpPr>
          <p:cNvPr id="139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46600" cy="3409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7350" cy="409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04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B380D9-E9F2-4463-B8A7-C0FC921D1350}" type="slidenum">
              <a:rPr lang="es-ES"/>
              <a:pPr/>
              <a:t>42</a:t>
            </a:fld>
            <a:endParaRPr lang="es-ES"/>
          </a:p>
        </p:txBody>
      </p:sp>
      <p:sp>
        <p:nvSpPr>
          <p:cNvPr id="146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46600" cy="3409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7350" cy="409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227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4ACF2-022E-4FE7-8001-B539097B3864}" type="slidenum">
              <a:rPr lang="es-ES"/>
              <a:pPr/>
              <a:t>9</a:t>
            </a:fld>
            <a:endParaRPr lang="es-E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414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4ACF2-022E-4FE7-8001-B539097B3864}" type="slidenum">
              <a:rPr lang="es-ES"/>
              <a:pPr/>
              <a:t>10</a:t>
            </a:fld>
            <a:endParaRPr lang="es-E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94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4ACF2-022E-4FE7-8001-B539097B3864}" type="slidenum">
              <a:rPr lang="es-ES"/>
              <a:pPr/>
              <a:t>11</a:t>
            </a:fld>
            <a:endParaRPr lang="es-E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3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4ACF2-022E-4FE7-8001-B539097B3864}" type="slidenum">
              <a:rPr lang="es-ES"/>
              <a:pPr/>
              <a:t>12</a:t>
            </a:fld>
            <a:endParaRPr lang="es-E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509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4ACF2-022E-4FE7-8001-B539097B3864}" type="slidenum">
              <a:rPr lang="es-ES"/>
              <a:pPr/>
              <a:t>13</a:t>
            </a:fld>
            <a:endParaRPr lang="es-E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49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B090C0-D19A-46B2-8D12-0F9B6777A7B6}" type="slidenum">
              <a:rPr lang="es-ES"/>
              <a:pPr/>
              <a:t>14</a:t>
            </a:fld>
            <a:endParaRPr lang="es-E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930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6875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357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1" y="6632374"/>
            <a:ext cx="13013294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22" tIns="65011" rIns="130022" bIns="650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975241" y="2492185"/>
            <a:ext cx="11052731" cy="2601903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975241" y="5135672"/>
            <a:ext cx="11052731" cy="1705968"/>
          </a:xfrm>
        </p:spPr>
        <p:txBody>
          <a:bodyPr lIns="65011" rIns="65011"/>
          <a:lstStyle>
            <a:lvl1pPr marL="0" marR="91015" indent="0" algn="r">
              <a:buNone/>
              <a:defRPr>
                <a:solidFill>
                  <a:schemeClr val="tx2"/>
                </a:solidFill>
              </a:defRPr>
            </a:lvl1pPr>
            <a:lvl2pPr marL="650106" indent="0" algn="ctr">
              <a:buNone/>
            </a:lvl2pPr>
            <a:lvl3pPr marL="1300213" indent="0" algn="ctr">
              <a:buNone/>
            </a:lvl3pPr>
            <a:lvl4pPr marL="1950319" indent="0" algn="ctr">
              <a:buNone/>
            </a:lvl4pPr>
            <a:lvl5pPr marL="2600426" indent="0" algn="ctr">
              <a:buNone/>
            </a:lvl5pPr>
            <a:lvl6pPr marL="3250531" indent="0" algn="ctr">
              <a:buNone/>
            </a:lvl6pPr>
            <a:lvl7pPr marL="3900637" indent="0" algn="ctr">
              <a:buNone/>
            </a:lvl7pPr>
            <a:lvl8pPr marL="4550743" indent="0" algn="ctr">
              <a:buNone/>
            </a:lvl8pPr>
            <a:lvl9pPr marL="5200848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5352" y="7043120"/>
            <a:ext cx="13008567" cy="2718972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50161" y="2106438"/>
            <a:ext cx="11702892" cy="62369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732519" y="390538"/>
            <a:ext cx="2527649" cy="795285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50162" y="390537"/>
            <a:ext cx="8993889" cy="79528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6632374"/>
            <a:ext cx="13013294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28" tIns="65014" rIns="130028" bIns="65014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975241" y="2492183"/>
            <a:ext cx="11052731" cy="2601903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975241" y="5135672"/>
            <a:ext cx="11052731" cy="1705968"/>
          </a:xfrm>
        </p:spPr>
        <p:txBody>
          <a:bodyPr lIns="65014" rIns="65014"/>
          <a:lstStyle>
            <a:lvl1pPr marL="0" marR="91019" indent="0" algn="r">
              <a:buNone/>
              <a:defRPr>
                <a:solidFill>
                  <a:schemeClr val="tx2"/>
                </a:solidFill>
              </a:defRPr>
            </a:lvl1pPr>
            <a:lvl2pPr marL="650138" indent="0" algn="ctr">
              <a:buNone/>
            </a:lvl2pPr>
            <a:lvl3pPr marL="1300277" indent="0" algn="ctr">
              <a:buNone/>
            </a:lvl3pPr>
            <a:lvl4pPr marL="1950415" indent="0" algn="ctr">
              <a:buNone/>
            </a:lvl4pPr>
            <a:lvl5pPr marL="2600554" indent="0" algn="ctr">
              <a:buNone/>
            </a:lvl5pPr>
            <a:lvl6pPr marL="3250692" indent="0" algn="ctr">
              <a:buNone/>
            </a:lvl6pPr>
            <a:lvl7pPr marL="3900830" indent="0" algn="ctr">
              <a:buNone/>
            </a:lvl7pPr>
            <a:lvl8pPr marL="4550969" indent="0" algn="ctr">
              <a:buNone/>
            </a:lvl8pPr>
            <a:lvl9pPr marL="5201107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5353" y="7043120"/>
            <a:ext cx="13008567" cy="2718972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7254" y="1506901"/>
            <a:ext cx="11052731" cy="2600537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578289" y="4168868"/>
            <a:ext cx="6501607" cy="2068837"/>
          </a:xfrm>
        </p:spPr>
        <p:txBody>
          <a:bodyPr lIns="130028" rIns="130028" anchor="t"/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6 Cheurón"/>
          <p:cNvSpPr/>
          <p:nvPr/>
        </p:nvSpPr>
        <p:spPr>
          <a:xfrm>
            <a:off x="5171536" y="4273754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8" tIns="65014" rIns="130028" bIns="65014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4906443" y="4273754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8" tIns="65014" rIns="130028" bIns="65014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50161" y="2106435"/>
            <a:ext cx="5743086" cy="643587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609966" y="2106435"/>
            <a:ext cx="5743086" cy="643587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0161" y="388274"/>
            <a:ext cx="11702892" cy="1625336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50161" y="7693255"/>
            <a:ext cx="5745344" cy="108355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0055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605454" y="7693255"/>
            <a:ext cx="5747601" cy="108355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0055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50161" y="2053773"/>
            <a:ext cx="5745344" cy="560515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605452" y="2053773"/>
            <a:ext cx="5747601" cy="560515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00321" y="6934765"/>
            <a:ext cx="10639450" cy="650134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6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284886" y="7614906"/>
            <a:ext cx="5652063" cy="1300268"/>
          </a:xfrm>
        </p:spPr>
        <p:txBody>
          <a:bodyPr/>
          <a:lstStyle>
            <a:lvl1pPr marL="0" indent="0" algn="r">
              <a:buNone/>
              <a:defRPr sz="23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300321" y="390081"/>
            <a:ext cx="10636628" cy="6501342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9566167" y="9112038"/>
            <a:ext cx="2730675" cy="520107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22888" y="7740468"/>
            <a:ext cx="10185850" cy="921780"/>
          </a:xfrm>
          <a:noFill/>
        </p:spPr>
        <p:txBody>
          <a:bodyPr lIns="130028" tIns="0" rIns="130028" anchor="t"/>
          <a:lstStyle>
            <a:lvl1pPr marL="0" marR="26006" indent="0" algn="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25081" y="270133"/>
            <a:ext cx="12353052" cy="624128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6228676" y="9112038"/>
            <a:ext cx="3342783" cy="5192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5080" y="6918159"/>
            <a:ext cx="11483657" cy="80011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09990" y="8453644"/>
            <a:ext cx="7025808" cy="13097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8" tIns="65014" rIns="130028" bIns="65014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90714" y="8445219"/>
            <a:ext cx="5248001" cy="13273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8" tIns="65014" rIns="130028" bIns="65014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8592" y="8235109"/>
            <a:ext cx="4838256" cy="153698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028" tIns="65014" rIns="130028" bIns="65014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13135" y="8230111"/>
            <a:ext cx="4842800" cy="15419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12320789" y="7093516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8" tIns="65014" rIns="130028" bIns="65014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12055696" y="7093516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8" tIns="65014" rIns="130028" bIns="65014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50161" y="2106437"/>
            <a:ext cx="11702892" cy="62369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732519" y="390536"/>
            <a:ext cx="2527649" cy="795285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50161" y="390537"/>
            <a:ext cx="8993889" cy="79528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7254" y="1506902"/>
            <a:ext cx="11052731" cy="2600537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578290" y="4168869"/>
            <a:ext cx="6501607" cy="2068837"/>
          </a:xfrm>
        </p:spPr>
        <p:txBody>
          <a:bodyPr lIns="130022" rIns="130022" anchor="t"/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7" name="6 Cheurón"/>
          <p:cNvSpPr/>
          <p:nvPr/>
        </p:nvSpPr>
        <p:spPr>
          <a:xfrm>
            <a:off x="5171536" y="4273755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2" tIns="65011" rIns="130022" bIns="650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4906443" y="4273755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2" tIns="65011" rIns="130022" bIns="650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50161" y="2106435"/>
            <a:ext cx="5743086" cy="643587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609966" y="2106435"/>
            <a:ext cx="5743086" cy="643587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0161" y="388274"/>
            <a:ext cx="11702892" cy="1625336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50161" y="7693256"/>
            <a:ext cx="5745344" cy="108355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0043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605455" y="7693256"/>
            <a:ext cx="5747601" cy="108355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0043" anchor="ctr"/>
          <a:lstStyle>
            <a:lvl1pPr marL="0" indent="0">
              <a:buNone/>
              <a:defRPr sz="34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50161" y="2053775"/>
            <a:ext cx="5745344" cy="560515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605454" y="2053775"/>
            <a:ext cx="5747601" cy="560515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00321" y="6934765"/>
            <a:ext cx="10639450" cy="650134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6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284886" y="7614906"/>
            <a:ext cx="5652063" cy="1300268"/>
          </a:xfrm>
        </p:spPr>
        <p:txBody>
          <a:bodyPr/>
          <a:lstStyle>
            <a:lvl1pPr marL="0" indent="0" algn="r">
              <a:buNone/>
              <a:defRPr sz="23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300321" y="390081"/>
            <a:ext cx="10636628" cy="6501342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9566168" y="9112039"/>
            <a:ext cx="2730675" cy="520107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22888" y="7740468"/>
            <a:ext cx="10185850" cy="921780"/>
          </a:xfrm>
          <a:noFill/>
        </p:spPr>
        <p:txBody>
          <a:bodyPr lIns="130022" tIns="0" rIns="130022" anchor="t"/>
          <a:lstStyle>
            <a:lvl1pPr marL="0" marR="26004" indent="0" algn="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25081" y="270133"/>
            <a:ext cx="12353052" cy="624128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6228678" y="9112038"/>
            <a:ext cx="3342783" cy="5192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5080" y="6918159"/>
            <a:ext cx="11483657" cy="80011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09990" y="8453644"/>
            <a:ext cx="7025808" cy="13097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2" tIns="65011" rIns="130022" bIns="650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90715" y="8445219"/>
            <a:ext cx="5248001" cy="13273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2" tIns="65011" rIns="130022" bIns="650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8592" y="8235109"/>
            <a:ext cx="4838256" cy="153698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022" tIns="65011" rIns="130022" bIns="65011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13135" y="8230112"/>
            <a:ext cx="4842800" cy="15419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12320789" y="7093516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2" tIns="65011" rIns="130022" bIns="650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12055696" y="7093516"/>
            <a:ext cx="260064" cy="325067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22" tIns="65011" rIns="130022" bIns="65011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09990" y="8453644"/>
            <a:ext cx="7025808" cy="13097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2" tIns="65011" rIns="130022" bIns="650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690715" y="8445219"/>
            <a:ext cx="5248001" cy="13273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2" tIns="65011" rIns="130022" bIns="650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8592" y="8235109"/>
            <a:ext cx="4838256" cy="153698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022" tIns="65011" rIns="130022" bIns="65011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13135" y="8230112"/>
            <a:ext cx="4842800" cy="15419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650161" y="390532"/>
            <a:ext cx="11702892" cy="1625336"/>
          </a:xfrm>
          <a:prstGeom prst="rect">
            <a:avLst/>
          </a:prstGeom>
        </p:spPr>
        <p:txBody>
          <a:bodyPr vert="horz" lIns="130022" tIns="65011" rIns="130022" bIns="65011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650161" y="2106435"/>
            <a:ext cx="11702892" cy="6435878"/>
          </a:xfrm>
          <a:prstGeom prst="rect">
            <a:avLst/>
          </a:prstGeom>
        </p:spPr>
        <p:txBody>
          <a:bodyPr vert="horz" lIns="130022" tIns="65011" rIns="130022" bIns="65011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9566168" y="9112039"/>
            <a:ext cx="2730675" cy="520107"/>
          </a:xfrm>
          <a:prstGeom prst="rect">
            <a:avLst/>
          </a:prstGeom>
        </p:spPr>
        <p:txBody>
          <a:bodyPr vert="horz" lIns="130022" tIns="65011" rIns="130022" bIns="65011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228678" y="9112038"/>
            <a:ext cx="3342783" cy="519204"/>
          </a:xfrm>
          <a:prstGeom prst="rect">
            <a:avLst/>
          </a:prstGeom>
        </p:spPr>
        <p:txBody>
          <a:bodyPr vert="horz" lIns="130022" tIns="65011" rIns="130022" bIns="65011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400" dirty="0">
              <a:solidFill>
                <a:schemeClr val="tx1"/>
              </a:solidFill>
            </a:endParaRPr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2296841" y="9112038"/>
            <a:ext cx="520129" cy="519204"/>
          </a:xfrm>
          <a:prstGeom prst="rect">
            <a:avLst/>
          </a:prstGeom>
        </p:spPr>
        <p:txBody>
          <a:bodyPr vert="horz" lIns="130022" tIns="65011" rIns="130022" bIns="65011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5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20085" indent="-364060" algn="l" rtl="0" eaLnBrk="1" latinLnBrk="0" hangingPunct="1">
        <a:spcBef>
          <a:spcPts val="569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144" indent="-325054" algn="l" rtl="0" eaLnBrk="1" latinLnBrk="0" hangingPunct="1">
        <a:spcBef>
          <a:spcPts val="461"/>
        </a:spcBef>
        <a:buClr>
          <a:schemeClr val="accent1"/>
        </a:buClr>
        <a:buFont typeface="Verdana"/>
        <a:buChar char="◦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22199" indent="-325054" algn="l" rtl="0" eaLnBrk="1" latinLnBrk="0" hangingPunct="1">
        <a:spcBef>
          <a:spcPts val="498"/>
        </a:spcBef>
        <a:buClr>
          <a:schemeClr val="accent2"/>
        </a:buClr>
        <a:buSzPct val="100000"/>
        <a:buFont typeface="Wingdings 2"/>
        <a:buChar char="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25265" indent="-325054" algn="l" rtl="0" eaLnBrk="1" latinLnBrk="0" hangingPunct="1">
        <a:spcBef>
          <a:spcPts val="498"/>
        </a:spcBef>
        <a:buClr>
          <a:schemeClr val="accent2"/>
        </a:buClr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319" indent="-325054" algn="l" rtl="0" eaLnBrk="1" latinLnBrk="0" hangingPunct="1">
        <a:spcBef>
          <a:spcPts val="498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371" indent="-325054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426" indent="-325054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925478" indent="-325054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531" indent="-325054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1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4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05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06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07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08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09990" y="8453644"/>
            <a:ext cx="7025808" cy="13097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8" tIns="65014" rIns="130028" bIns="65014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690714" y="8445219"/>
            <a:ext cx="5248001" cy="13273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28" tIns="65014" rIns="130028" bIns="65014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8592" y="8235109"/>
            <a:ext cx="4838256" cy="153698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0028" tIns="65014" rIns="130028" bIns="65014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13135" y="8230111"/>
            <a:ext cx="4842800" cy="15419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650161" y="390532"/>
            <a:ext cx="11702892" cy="1625336"/>
          </a:xfrm>
          <a:prstGeom prst="rect">
            <a:avLst/>
          </a:prstGeom>
        </p:spPr>
        <p:txBody>
          <a:bodyPr vert="horz" lIns="130028" tIns="65014" rIns="130028" bIns="65014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650161" y="2106435"/>
            <a:ext cx="11702892" cy="6435878"/>
          </a:xfrm>
          <a:prstGeom prst="rect">
            <a:avLst/>
          </a:prstGeom>
        </p:spPr>
        <p:txBody>
          <a:bodyPr vert="horz" lIns="130028" tIns="65014" rIns="130028" bIns="65014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9566167" y="9112038"/>
            <a:ext cx="2730675" cy="520107"/>
          </a:xfrm>
          <a:prstGeom prst="rect">
            <a:avLst/>
          </a:prstGeom>
        </p:spPr>
        <p:txBody>
          <a:bodyPr vert="horz" lIns="130028" tIns="65014" rIns="130028" bIns="65014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2/6/2017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228676" y="9112038"/>
            <a:ext cx="3342783" cy="519204"/>
          </a:xfrm>
          <a:prstGeom prst="rect">
            <a:avLst/>
          </a:prstGeom>
        </p:spPr>
        <p:txBody>
          <a:bodyPr vert="horz" lIns="130028" tIns="65014" rIns="130028" bIns="65014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400" dirty="0">
              <a:solidFill>
                <a:schemeClr val="tx1"/>
              </a:solidFill>
            </a:endParaRPr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2296841" y="9112038"/>
            <a:ext cx="520129" cy="519204"/>
          </a:xfrm>
          <a:prstGeom prst="rect">
            <a:avLst/>
          </a:prstGeom>
        </p:spPr>
        <p:txBody>
          <a:bodyPr vert="horz" lIns="130028" tIns="65014" rIns="130028" bIns="65014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‹Nº›</a:t>
            </a:fld>
            <a:endParaRPr kumimoji="0" lang="en-US" sz="14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20111" indent="-364078" algn="l" rtl="0" eaLnBrk="1" latinLnBrk="0" hangingPunct="1">
        <a:spcBef>
          <a:spcPts val="569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188" indent="-325069" algn="l" rtl="0" eaLnBrk="1" latinLnBrk="0" hangingPunct="1">
        <a:spcBef>
          <a:spcPts val="461"/>
        </a:spcBef>
        <a:buClr>
          <a:schemeClr val="accent1"/>
        </a:buClr>
        <a:buFont typeface="Verdana"/>
        <a:buChar char="◦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22260" indent="-325069" algn="l" rtl="0" eaLnBrk="1" latinLnBrk="0" hangingPunct="1">
        <a:spcBef>
          <a:spcPts val="498"/>
        </a:spcBef>
        <a:buClr>
          <a:schemeClr val="accent2"/>
        </a:buClr>
        <a:buSzPct val="100000"/>
        <a:buFont typeface="Wingdings 2"/>
        <a:buChar char="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25346" indent="-325069" algn="l" rtl="0" eaLnBrk="1" latinLnBrk="0" hangingPunct="1">
        <a:spcBef>
          <a:spcPts val="498"/>
        </a:spcBef>
        <a:buClr>
          <a:schemeClr val="accent2"/>
        </a:buClr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415" indent="-325069" algn="l" rtl="0" eaLnBrk="1" latinLnBrk="0" hangingPunct="1">
        <a:spcBef>
          <a:spcPts val="498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275484" indent="-325069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554" indent="-325069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925623" indent="-325069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692" indent="-325069" algn="l" rtl="0" eaLnBrk="1" latinLnBrk="0" hangingPunct="1">
        <a:spcBef>
          <a:spcPts val="498"/>
        </a:spcBef>
        <a:buClr>
          <a:schemeClr val="accent3"/>
        </a:buClr>
        <a:buFont typeface="Wingdings 2"/>
        <a:buChar char="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ediaqueri.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gridsystemgenerato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ponsivewebdesign.com.ar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1270000" y="3363838"/>
            <a:ext cx="9696102" cy="309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sz="6500" b="1" dirty="0">
                <a:latin typeface="Arial Bold" charset="0"/>
                <a:ea typeface="ヒラギノ角ゴ ProN W6" charset="0"/>
                <a:cs typeface="ヒラギノ角ゴ ProN W6" charset="0"/>
              </a:rPr>
              <a:t>Diseño Web Adaptativo</a:t>
            </a:r>
          </a:p>
          <a:p>
            <a:pPr>
              <a:buClrTx/>
              <a:buFontTx/>
              <a:buNone/>
            </a:pPr>
            <a:r>
              <a:rPr lang="es-ES" sz="6500" b="1" dirty="0" err="1">
                <a:latin typeface="Arial Bold" charset="0"/>
                <a:ea typeface="ヒラギノ角ゴ ProN W6" charset="0"/>
                <a:cs typeface="ヒラギノ角ゴ ProN W6" charset="0"/>
              </a:rPr>
              <a:t>Responsive</a:t>
            </a:r>
            <a:r>
              <a:rPr lang="es-ES" sz="6500" b="1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s-ES" sz="6500" b="1" dirty="0" err="1">
                <a:latin typeface="Arial Bold" charset="0"/>
                <a:ea typeface="ヒラギノ角ゴ ProN W6" charset="0"/>
                <a:cs typeface="ヒラギノ角ゴ ProN W6" charset="0"/>
              </a:rPr>
              <a:t>Design</a:t>
            </a:r>
            <a:r>
              <a:rPr lang="es-ES" sz="6500" b="1" dirty="0">
                <a:latin typeface="Arial Bold" charset="0"/>
                <a:ea typeface="ヒラギノ角ゴ ProN W6" charset="0"/>
                <a:cs typeface="ヒラギノ角ゴ ProN W6" charset="0"/>
              </a:rPr>
              <a:t>.</a:t>
            </a:r>
            <a:r>
              <a:rPr lang="es-ES" sz="2600" b="1" dirty="0">
                <a:latin typeface="Arial Bold" charset="0"/>
                <a:ea typeface="ヒラギノ角ゴ ProN W6" charset="0"/>
                <a:cs typeface="ヒラギノ角ゴ ProN W6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s-ES" sz="3300" dirty="0" smtClean="0">
                <a:latin typeface="Arial Bold" charset="0"/>
                <a:ea typeface="ヒラギノ角ゴ ProN W6" charset="0"/>
                <a:cs typeface="ヒラギノ角ゴ ProN W6" charset="0"/>
              </a:rPr>
              <a:t>HTML </a:t>
            </a:r>
            <a:r>
              <a:rPr lang="es-ES" sz="3300" dirty="0">
                <a:latin typeface="Arial Bold" charset="0"/>
                <a:ea typeface="ヒラギノ角ゴ ProN W6" charset="0"/>
                <a:cs typeface="ヒラギノ角ゴ ProN W6" charset="0"/>
              </a:rPr>
              <a:t>y CSS</a:t>
            </a:r>
            <a:br>
              <a:rPr lang="es-ES" sz="3300" dirty="0">
                <a:latin typeface="Arial Bold" charset="0"/>
                <a:ea typeface="ヒラギノ角ゴ ProN W6" charset="0"/>
                <a:cs typeface="ヒラギノ角ゴ ProN W6" charset="0"/>
              </a:rPr>
            </a:br>
            <a:endParaRPr lang="es-ES" sz="3300" dirty="0">
              <a:latin typeface="Arial Bold" charset="0"/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101006" y="280988"/>
            <a:ext cx="104648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Stephen </a:t>
            </a: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Caver</a:t>
            </a:r>
            <a:endParaRPr lang="es-A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061318" y="8047145"/>
            <a:ext cx="5211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  <a:buFontTx/>
              <a:buNone/>
            </a:pPr>
            <a:r>
              <a:rPr lang="es-AR" dirty="0" smtClean="0">
                <a:solidFill>
                  <a:srgbClr val="00B0F0"/>
                </a:solidFill>
              </a:rPr>
              <a:t>http://stephencaver.com/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t="32801" r="45300" b="27569"/>
          <a:stretch/>
        </p:blipFill>
        <p:spPr bwMode="auto">
          <a:xfrm>
            <a:off x="1104900" y="1563638"/>
            <a:ext cx="1120026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001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101006" y="280988"/>
            <a:ext cx="104648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Spark</a:t>
            </a: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-Box</a:t>
            </a:r>
            <a:endParaRPr lang="es-A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061318" y="8047145"/>
            <a:ext cx="5211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  <a:buFontTx/>
              <a:buNone/>
            </a:pPr>
            <a:r>
              <a:rPr lang="es-AR" dirty="0" smtClean="0">
                <a:solidFill>
                  <a:srgbClr val="00B0F0"/>
                </a:solidFill>
              </a:rPr>
              <a:t>http://seesparkbox.com/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8" t="35208" r="44570" b="24606"/>
          <a:stretch/>
        </p:blipFill>
        <p:spPr bwMode="auto">
          <a:xfrm>
            <a:off x="1101006" y="1453620"/>
            <a:ext cx="11607030" cy="659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953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101006" y="280988"/>
            <a:ext cx="104648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Food</a:t>
            </a: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Sense</a:t>
            </a:r>
            <a:endParaRPr lang="es-A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8215673" y="8047145"/>
            <a:ext cx="4057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  <a:buFontTx/>
              <a:buNone/>
            </a:pPr>
            <a:r>
              <a:rPr lang="es-AR" dirty="0" smtClean="0">
                <a:solidFill>
                  <a:srgbClr val="00B0F0"/>
                </a:solidFill>
              </a:rPr>
              <a:t>http://foodsense.is/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8" t="35023" r="45403" b="24607"/>
          <a:stretch/>
        </p:blipFill>
        <p:spPr bwMode="auto">
          <a:xfrm>
            <a:off x="1101006" y="1419622"/>
            <a:ext cx="11118571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221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101006" y="280988"/>
            <a:ext cx="104648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Illy</a:t>
            </a: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Issimo</a:t>
            </a:r>
            <a:endParaRPr lang="es-A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343639" y="804714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  <a:buFontTx/>
              <a:buNone/>
            </a:pPr>
            <a:r>
              <a:rPr lang="es-AR" dirty="0" smtClean="0">
                <a:solidFill>
                  <a:srgbClr val="00B0F0"/>
                </a:solidFill>
              </a:rPr>
              <a:t>http://us.illyissimo.com/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t="35579" r="44570" b="24607"/>
          <a:stretch/>
        </p:blipFill>
        <p:spPr bwMode="auto">
          <a:xfrm>
            <a:off x="1101006" y="1491630"/>
            <a:ext cx="11378306" cy="642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026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70" y="1836738"/>
            <a:ext cx="10009112" cy="662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371232" y="8502928"/>
            <a:ext cx="5314950" cy="63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http://www.mediaqueri.es</a:t>
            </a:r>
            <a:endParaRPr lang="es-AR" dirty="0">
              <a:solidFill>
                <a:schemeClr val="accent1">
                  <a:lumMod val="60000"/>
                  <a:lumOff val="40000"/>
                </a:schemeClr>
              </a:solidFill>
              <a:hlinkClick r:id="rId4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811955" y="195486"/>
            <a:ext cx="6331621" cy="141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 b="1" dirty="0" smtClean="0">
                <a:solidFill>
                  <a:schemeClr val="accent1">
                    <a:lumMod val="75000"/>
                  </a:schemeClr>
                </a:solidFill>
              </a:rPr>
              <a:t>Media </a:t>
            </a:r>
            <a:r>
              <a:rPr lang="es-AR" sz="5400" b="1" dirty="0" err="1" smtClean="0">
                <a:solidFill>
                  <a:schemeClr val="accent1">
                    <a:lumMod val="75000"/>
                  </a:schemeClr>
                </a:solidFill>
              </a:rPr>
              <a:t>Queries</a:t>
            </a:r>
            <a:endParaRPr lang="es-AR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861646" y="4211290"/>
            <a:ext cx="539973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SzPct val="45000"/>
              <a:buFont typeface="Wingdings" charset="2"/>
              <a:buChar char=""/>
            </a:pPr>
            <a:r>
              <a:rPr lang="es-AR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Distintas 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personas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AR" sz="2800" dirty="0">
                <a:solidFill>
                  <a:schemeClr val="bg1">
                    <a:lumMod val="50000"/>
                  </a:schemeClr>
                </a:solidFill>
              </a:rPr>
              <a:t>entran    con distintos dispositivos</a:t>
            </a:r>
            <a:br>
              <a:rPr lang="es-AR" sz="2800" dirty="0">
                <a:solidFill>
                  <a:schemeClr val="bg1">
                    <a:lumMod val="50000"/>
                  </a:schemeClr>
                </a:solidFill>
              </a:rPr>
            </a:br>
            <a:endParaRPr lang="es-AR" sz="2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SzPct val="45000"/>
              <a:buFont typeface="Wingdings" charset="2"/>
              <a:buChar char=""/>
            </a:pPr>
            <a:r>
              <a:rPr lang="es-AR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La 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misma persona</a:t>
            </a:r>
            <a:r>
              <a:rPr lang="es-A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AR" sz="2800" dirty="0">
                <a:solidFill>
                  <a:schemeClr val="bg1">
                    <a:lumMod val="50000"/>
                  </a:schemeClr>
                </a:solidFill>
              </a:rPr>
              <a:t>empieza tarea en un dispositivo, y la sigue en </a:t>
            </a:r>
            <a:r>
              <a:rPr lang="es-AR" sz="2800" dirty="0" smtClean="0">
                <a:solidFill>
                  <a:schemeClr val="bg1">
                    <a:lumMod val="50000"/>
                  </a:schemeClr>
                </a:solidFill>
              </a:rPr>
              <a:t>otro.</a:t>
            </a:r>
            <a:endParaRPr lang="es-AR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870"/>
            <a:ext cx="6429598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927348" y="1016732"/>
            <a:ext cx="1118274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4000" b="1" dirty="0">
                <a:solidFill>
                  <a:schemeClr val="bg1">
                    <a:lumMod val="50000"/>
                  </a:schemeClr>
                </a:solidFill>
              </a:rPr>
              <a:t>Necesitamos </a:t>
            </a:r>
            <a:r>
              <a:rPr lang="es-AR" sz="4000" b="1" dirty="0">
                <a:solidFill>
                  <a:srgbClr val="00B8FF"/>
                </a:solidFill>
              </a:rPr>
              <a:t>optimizar</a:t>
            </a:r>
            <a:r>
              <a:rPr lang="es-AR" sz="4000" b="1" dirty="0"/>
              <a:t> </a:t>
            </a:r>
            <a:r>
              <a:rPr lang="es-AR" sz="4000" b="1" dirty="0">
                <a:solidFill>
                  <a:schemeClr val="bg1">
                    <a:lumMod val="50000"/>
                  </a:schemeClr>
                </a:solidFill>
              </a:rPr>
              <a:t>la </a:t>
            </a:r>
            <a:r>
              <a:rPr lang="es-AR" sz="4000" b="1" dirty="0" smtClean="0">
                <a:solidFill>
                  <a:schemeClr val="bg1">
                    <a:lumMod val="50000"/>
                  </a:schemeClr>
                </a:solidFill>
              </a:rPr>
              <a:t>interfaces </a:t>
            </a:r>
            <a:r>
              <a:rPr lang="es-AR" sz="4000" b="1" dirty="0">
                <a:solidFill>
                  <a:schemeClr val="bg1">
                    <a:lumMod val="50000"/>
                  </a:schemeClr>
                </a:solidFill>
              </a:rPr>
              <a:t>a través de distintos dispositivos </a:t>
            </a:r>
            <a:r>
              <a:rPr lang="es-AR" sz="4000" b="1" dirty="0" smtClean="0">
                <a:solidFill>
                  <a:schemeClr val="bg1">
                    <a:lumMod val="50000"/>
                  </a:schemeClr>
                </a:solidFill>
              </a:rPr>
              <a:t>¿Por qué?</a:t>
            </a:r>
            <a:endParaRPr lang="es-AR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1005881" y="2363676"/>
            <a:ext cx="4413622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2800" dirty="0" smtClean="0"/>
              <a:t>Centrado </a:t>
            </a:r>
            <a:r>
              <a:rPr lang="es-AR" sz="2800" dirty="0"/>
              <a:t>en </a:t>
            </a:r>
            <a:r>
              <a:rPr lang="es-AR" sz="2800" b="1" dirty="0" smtClean="0">
                <a:solidFill>
                  <a:srgbClr val="00B8FF"/>
                </a:solidFill>
              </a:rPr>
              <a:t>dispositivos</a:t>
            </a:r>
          </a:p>
          <a:p>
            <a:pPr algn="ctr">
              <a:buClrTx/>
              <a:buFontTx/>
              <a:buNone/>
            </a:pPr>
            <a:endParaRPr lang="es-AR" sz="2800" b="1" dirty="0">
              <a:solidFill>
                <a:srgbClr val="00B8FF"/>
              </a:solidFill>
            </a:endParaRPr>
          </a:p>
          <a:p>
            <a:pPr algn="ctr">
              <a:lnSpc>
                <a:spcPct val="150000"/>
              </a:lnSpc>
              <a:spcAft>
                <a:spcPts val="850"/>
              </a:spcAft>
              <a:buClrTx/>
            </a:pPr>
            <a:r>
              <a:rPr lang="es-AR" sz="2800" dirty="0" smtClean="0"/>
              <a:t>Vs</a:t>
            </a:r>
          </a:p>
          <a:p>
            <a:pPr algn="ctr">
              <a:lnSpc>
                <a:spcPct val="150000"/>
              </a:lnSpc>
              <a:spcAft>
                <a:spcPts val="850"/>
              </a:spcAft>
              <a:buClrTx/>
            </a:pPr>
            <a:endParaRPr lang="es-AR" sz="2800" dirty="0" smtClean="0"/>
          </a:p>
          <a:p>
            <a:pPr algn="ctr">
              <a:lnSpc>
                <a:spcPct val="150000"/>
              </a:lnSpc>
              <a:spcAft>
                <a:spcPts val="850"/>
              </a:spcAft>
              <a:buClrTx/>
            </a:pPr>
            <a:r>
              <a:rPr lang="es-AR" sz="2800" dirty="0" smtClean="0"/>
              <a:t>Centrado en </a:t>
            </a:r>
            <a:r>
              <a:rPr lang="es-AR" sz="2800" b="1" dirty="0" smtClean="0">
                <a:solidFill>
                  <a:srgbClr val="00B8FF"/>
                </a:solidFill>
              </a:rPr>
              <a:t>contenidos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88" y="5352008"/>
            <a:ext cx="6242050" cy="37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558" y="1030362"/>
            <a:ext cx="3509962" cy="349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96951" y="431363"/>
            <a:ext cx="48456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s-AR" sz="4800" dirty="0" smtClean="0">
                <a:solidFill>
                  <a:schemeClr val="accent1">
                    <a:lumMod val="75000"/>
                  </a:schemeClr>
                </a:solidFill>
              </a:rPr>
              <a:t>Dos enfoques para la etapa de </a:t>
            </a:r>
            <a:r>
              <a:rPr lang="es-AR" sz="4800" b="1" dirty="0" smtClean="0">
                <a:solidFill>
                  <a:schemeClr val="accent1">
                    <a:lumMod val="75000"/>
                  </a:schemeClr>
                </a:solidFill>
              </a:rPr>
              <a:t>Diseño</a:t>
            </a:r>
            <a:endParaRPr lang="es-AR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1223963" y="3790950"/>
            <a:ext cx="10583862" cy="288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spcAft>
                <a:spcPts val="1413"/>
              </a:spcAft>
              <a:buClrTx/>
            </a:pPr>
            <a:r>
              <a:rPr lang="es-AR" sz="3300" dirty="0"/>
              <a:t>1) Se hacía una lista de 5 o 6 </a:t>
            </a:r>
            <a:r>
              <a:rPr lang="es-AR" sz="3300" b="1" dirty="0"/>
              <a:t>dispositivos</a:t>
            </a:r>
            <a:r>
              <a:rPr lang="es-AR" sz="3300" dirty="0"/>
              <a:t> más vendidos</a:t>
            </a:r>
          </a:p>
          <a:p>
            <a:pPr>
              <a:spcAft>
                <a:spcPts val="1413"/>
              </a:spcAft>
              <a:buClrTx/>
            </a:pPr>
            <a:r>
              <a:rPr lang="es-AR" sz="3300" dirty="0"/>
              <a:t>2) Se anotaba el ancho </a:t>
            </a:r>
            <a:r>
              <a:rPr lang="es-AR" sz="3300" b="1" dirty="0"/>
              <a:t>en pixeles</a:t>
            </a:r>
            <a:r>
              <a:rPr lang="es-AR" sz="3300" dirty="0"/>
              <a:t> de cada dispositivo</a:t>
            </a:r>
          </a:p>
          <a:p>
            <a:pPr>
              <a:spcAft>
                <a:spcPts val="1413"/>
              </a:spcAft>
              <a:buClrTx/>
            </a:pPr>
            <a:r>
              <a:rPr lang="es-AR" sz="3300" dirty="0"/>
              <a:t>3) Se definían los </a:t>
            </a:r>
            <a:r>
              <a:rPr lang="es-AR" sz="3300" dirty="0" err="1"/>
              <a:t>breakpoints</a:t>
            </a:r>
            <a:r>
              <a:rPr lang="es-AR" sz="3300" dirty="0"/>
              <a:t> con una media </a:t>
            </a:r>
            <a:r>
              <a:rPr lang="es-AR" sz="3300" dirty="0" err="1"/>
              <a:t>querie</a:t>
            </a:r>
            <a:r>
              <a:rPr lang="es-AR" sz="3300" dirty="0"/>
              <a:t> en </a:t>
            </a:r>
            <a:r>
              <a:rPr lang="es-AR" sz="3300" b="1" dirty="0"/>
              <a:t>pixeles</a:t>
            </a:r>
            <a:r>
              <a:rPr lang="es-AR" sz="3300" dirty="0"/>
              <a:t> para cada resolución.</a:t>
            </a:r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270000" y="1009651"/>
            <a:ext cx="1046480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Centrado </a:t>
            </a:r>
            <a:r>
              <a:rPr lang="es-AR" sz="6000" b="1" dirty="0">
                <a:solidFill>
                  <a:schemeClr val="accent1">
                    <a:lumMod val="75000"/>
                  </a:schemeClr>
                </a:solidFill>
              </a:rPr>
              <a:t>en dispositivos </a:t>
            </a:r>
            <a:r>
              <a:rPr lang="es-AR" sz="4400" b="1" dirty="0">
                <a:solidFill>
                  <a:schemeClr val="accent1">
                    <a:lumMod val="75000"/>
                  </a:schemeClr>
                </a:solidFill>
              </a:rPr>
              <a:t>(insostenible)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1"/>
            <a:ext cx="13003213" cy="448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306513" y="74614"/>
            <a:ext cx="1046480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5400"/>
              <a:t>Ejemplo de gráfico de breakpoints </a:t>
            </a:r>
            <a:r>
              <a:rPr lang="es-AR" sz="4000"/>
              <a:t>(obsoleto)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549400" y="1079500"/>
            <a:ext cx="9539287" cy="705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lnSpc>
                <a:spcPct val="104000"/>
              </a:lnSpc>
              <a:buClrTx/>
              <a:buFontTx/>
              <a:buNone/>
            </a:pPr>
            <a:r>
              <a:rPr lang="es-ES" sz="4000" b="1" dirty="0" smtClean="0"/>
              <a:t>Código </a:t>
            </a:r>
            <a:r>
              <a:rPr lang="es-ES" sz="4000" b="1" dirty="0"/>
              <a:t>de </a:t>
            </a:r>
            <a:r>
              <a:rPr lang="es-ES" sz="4000" b="1" dirty="0" smtClean="0"/>
              <a:t>ejemplo</a:t>
            </a:r>
            <a:r>
              <a:rPr lang="es-ES" sz="4000" b="1" dirty="0">
                <a:solidFill>
                  <a:srgbClr val="0066CC"/>
                </a:solidFill>
              </a:rPr>
              <a:t/>
            </a:r>
            <a:br>
              <a:rPr lang="es-ES" sz="4000" b="1" dirty="0">
                <a:solidFill>
                  <a:srgbClr val="0066CC"/>
                </a:solidFill>
              </a:rPr>
            </a:br>
            <a:r>
              <a:rPr lang="es-ES" sz="4000" b="1" dirty="0"/>
              <a:t>para iPhone y iPad (no cubre Retina)</a:t>
            </a:r>
            <a:r>
              <a:rPr lang="es-ES" sz="6500" b="1" dirty="0">
                <a:solidFill>
                  <a:srgbClr val="FFD320"/>
                </a:solidFill>
              </a:rPr>
              <a:t/>
            </a:r>
            <a:br>
              <a:rPr lang="es-ES" sz="6500" b="1" dirty="0">
                <a:solidFill>
                  <a:srgbClr val="FFD320"/>
                </a:solidFill>
              </a:rPr>
            </a:br>
            <a:r>
              <a:rPr lang="en-US" sz="2800" dirty="0"/>
              <a:t> 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@media screen and (max-width: 480</a:t>
            </a:r>
            <a:r>
              <a:rPr lang="en-US" sz="2800" dirty="0">
                <a:solidFill>
                  <a:srgbClr val="FF0000"/>
                </a:solidFill>
              </a:rPr>
              <a:t>px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   </a:t>
            </a:r>
            <a:r>
              <a:rPr lang="en-US" sz="2800" dirty="0">
                <a:solidFill>
                  <a:srgbClr val="808080"/>
                </a:solidFill>
              </a:rPr>
              <a:t>/* </a:t>
            </a:r>
            <a:r>
              <a:rPr lang="en-US" sz="2800" dirty="0" err="1">
                <a:solidFill>
                  <a:srgbClr val="808080"/>
                </a:solidFill>
              </a:rPr>
              <a:t>Aquí</a:t>
            </a:r>
            <a:r>
              <a:rPr lang="en-US" sz="2800" dirty="0">
                <a:solidFill>
                  <a:srgbClr val="808080"/>
                </a:solidFill>
              </a:rPr>
              <a:t> se </a:t>
            </a:r>
            <a:r>
              <a:rPr lang="en-US" sz="2800" dirty="0" err="1">
                <a:solidFill>
                  <a:srgbClr val="808080"/>
                </a:solidFill>
              </a:rPr>
              <a:t>diseñaba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 err="1">
                <a:solidFill>
                  <a:srgbClr val="808080"/>
                </a:solidFill>
              </a:rPr>
              <a:t>para</a:t>
            </a:r>
            <a:r>
              <a:rPr lang="en-US" sz="2800" dirty="0">
                <a:solidFill>
                  <a:srgbClr val="808080"/>
                </a:solidFill>
              </a:rPr>
              <a:t> iPhone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 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@media screen and (min-width: 481</a:t>
            </a:r>
            <a:r>
              <a:rPr lang="en-US" sz="2800" dirty="0">
                <a:solidFill>
                  <a:srgbClr val="FF0000"/>
                </a:solidFill>
              </a:rPr>
              <a:t>px</a:t>
            </a:r>
            <a:r>
              <a:rPr lang="en-US" sz="2800" dirty="0"/>
              <a:t>) and (max-width: 1024</a:t>
            </a:r>
            <a:r>
              <a:rPr lang="en-US" sz="2800" dirty="0">
                <a:solidFill>
                  <a:srgbClr val="FF0000"/>
                </a:solidFill>
              </a:rPr>
              <a:t>px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>
                <a:solidFill>
                  <a:srgbClr val="808080"/>
                </a:solidFill>
              </a:rPr>
              <a:t>   /* </a:t>
            </a:r>
            <a:r>
              <a:rPr lang="en-US" sz="2800" dirty="0" err="1">
                <a:solidFill>
                  <a:srgbClr val="808080"/>
                </a:solidFill>
              </a:rPr>
              <a:t>Aquí</a:t>
            </a:r>
            <a:r>
              <a:rPr lang="en-US" sz="2800" dirty="0">
                <a:solidFill>
                  <a:srgbClr val="808080"/>
                </a:solidFill>
              </a:rPr>
              <a:t> se </a:t>
            </a:r>
            <a:r>
              <a:rPr lang="en-US" sz="2800" dirty="0" err="1">
                <a:solidFill>
                  <a:srgbClr val="808080"/>
                </a:solidFill>
              </a:rPr>
              <a:t>diseñaba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 err="1">
                <a:solidFill>
                  <a:srgbClr val="808080"/>
                </a:solidFill>
              </a:rPr>
              <a:t>para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 err="1">
                <a:solidFill>
                  <a:srgbClr val="808080"/>
                </a:solidFill>
              </a:rPr>
              <a:t>Ipad</a:t>
            </a:r>
            <a:r>
              <a:rPr lang="en-US" sz="2800" dirty="0">
                <a:solidFill>
                  <a:srgbClr val="808080"/>
                </a:solidFill>
              </a:rPr>
              <a:t>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@media screen and (min-width:1025</a:t>
            </a:r>
            <a:r>
              <a:rPr lang="en-US" sz="2800" dirty="0">
                <a:solidFill>
                  <a:srgbClr val="FF0000"/>
                </a:solidFill>
              </a:rPr>
              <a:t>px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>
                <a:solidFill>
                  <a:srgbClr val="808080"/>
                </a:solidFill>
              </a:rPr>
              <a:t>   /* </a:t>
            </a:r>
            <a:r>
              <a:rPr lang="en-US" sz="2800" dirty="0" err="1">
                <a:solidFill>
                  <a:srgbClr val="808080"/>
                </a:solidFill>
              </a:rPr>
              <a:t>Aquí</a:t>
            </a:r>
            <a:r>
              <a:rPr lang="en-US" sz="2800" dirty="0">
                <a:solidFill>
                  <a:srgbClr val="808080"/>
                </a:solidFill>
              </a:rPr>
              <a:t> se </a:t>
            </a:r>
            <a:r>
              <a:rPr lang="en-US" sz="2800" dirty="0" err="1">
                <a:solidFill>
                  <a:srgbClr val="808080"/>
                </a:solidFill>
              </a:rPr>
              <a:t>diseñaba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 err="1">
                <a:solidFill>
                  <a:srgbClr val="808080"/>
                </a:solidFill>
              </a:rPr>
              <a:t>para</a:t>
            </a:r>
            <a:r>
              <a:rPr lang="en-US" sz="2800" dirty="0">
                <a:solidFill>
                  <a:srgbClr val="808080"/>
                </a:solidFill>
              </a:rPr>
              <a:t> PC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</a:t>
            </a:r>
            <a:br>
              <a:rPr lang="en-US" sz="2800" dirty="0"/>
            </a:br>
            <a:r>
              <a:rPr lang="es-ES" sz="3300" b="1" dirty="0">
                <a:solidFill>
                  <a:srgbClr val="FFD320"/>
                </a:solidFill>
              </a:rPr>
              <a:t/>
            </a:r>
            <a:br>
              <a:rPr lang="es-ES" sz="3300" b="1" dirty="0">
                <a:solidFill>
                  <a:srgbClr val="FFD320"/>
                </a:solidFill>
              </a:rPr>
            </a:br>
            <a:endParaRPr lang="es-ES" sz="3300" b="1" dirty="0">
              <a:solidFill>
                <a:srgbClr val="FFD32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253134" y="2211710"/>
            <a:ext cx="9595861" cy="6435878"/>
          </a:xfrm>
        </p:spPr>
        <p:txBody>
          <a:bodyPr/>
          <a:lstStyle/>
          <a:p>
            <a:pPr marL="156033" indent="0">
              <a:buNone/>
            </a:pPr>
            <a:r>
              <a:rPr lang="es-ES" dirty="0"/>
              <a:t>El </a:t>
            </a:r>
            <a:r>
              <a:rPr lang="es-ES" dirty="0" err="1"/>
              <a:t>Responsive</a:t>
            </a:r>
            <a:r>
              <a:rPr lang="es-ES" dirty="0"/>
              <a:t> Web </a:t>
            </a:r>
            <a:r>
              <a:rPr lang="es-ES" dirty="0" err="1"/>
              <a:t>Design</a:t>
            </a:r>
            <a:r>
              <a:rPr lang="es-ES" dirty="0"/>
              <a:t> permite crear sitios Web que se adaptan al ancho del dispositivo en que se este navegando, lo que permite tener un </a:t>
            </a:r>
            <a:r>
              <a:rPr lang="es-ES" dirty="0" err="1"/>
              <a:t>unico</a:t>
            </a:r>
            <a:r>
              <a:rPr lang="es-ES" dirty="0"/>
              <a:t> diseño para PC, </a:t>
            </a:r>
            <a:r>
              <a:rPr lang="es-ES" dirty="0" err="1"/>
              <a:t>mobile</a:t>
            </a:r>
            <a:r>
              <a:rPr lang="es-ES" dirty="0"/>
              <a:t> y tabletas.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17030" y="699542"/>
            <a:ext cx="5491405" cy="1625336"/>
          </a:xfrm>
        </p:spPr>
        <p:txBody>
          <a:bodyPr/>
          <a:lstStyle/>
          <a:p>
            <a:r>
              <a:rPr lang="es-CO" dirty="0" smtClean="0">
                <a:solidFill>
                  <a:schemeClr val="accent1">
                    <a:lumMod val="75000"/>
                  </a:schemeClr>
                </a:solidFill>
              </a:rPr>
              <a:t>¿Qué es?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7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223963" y="2499742"/>
            <a:ext cx="10583862" cy="321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hangingPunct="0">
              <a:spcAft>
                <a:spcPts val="1413"/>
              </a:spcAft>
              <a:buClrTx/>
            </a:pPr>
            <a:r>
              <a:rPr lang="es-AR" sz="3300" dirty="0"/>
              <a:t>1. Se evalúan los </a:t>
            </a:r>
            <a:r>
              <a:rPr lang="es-AR" sz="3300" b="1" dirty="0"/>
              <a:t>anchos de renglón</a:t>
            </a:r>
            <a:r>
              <a:rPr lang="es-AR" sz="3300" dirty="0"/>
              <a:t> del contenido.</a:t>
            </a:r>
          </a:p>
          <a:p>
            <a:pPr hangingPunct="0">
              <a:spcAft>
                <a:spcPts val="1413"/>
              </a:spcAft>
              <a:buClrTx/>
            </a:pPr>
            <a:r>
              <a:rPr lang="es-AR" sz="3300" dirty="0"/>
              <a:t>2. Se hace una lista de </a:t>
            </a:r>
            <a:r>
              <a:rPr lang="es-AR" sz="3300" b="1" dirty="0"/>
              <a:t>anchos de ventana</a:t>
            </a:r>
            <a:r>
              <a:rPr lang="es-AR" sz="3300" dirty="0"/>
              <a:t> del navegador a los que </a:t>
            </a:r>
            <a:r>
              <a:rPr lang="es-AR" sz="3300" u="sng" dirty="0"/>
              <a:t>ESE contenido</a:t>
            </a:r>
            <a:r>
              <a:rPr lang="es-AR" sz="3300" dirty="0"/>
              <a:t> ya no es legible.</a:t>
            </a:r>
          </a:p>
          <a:p>
            <a:pPr hangingPunct="0">
              <a:spcAft>
                <a:spcPts val="1413"/>
              </a:spcAft>
              <a:buClrTx/>
            </a:pPr>
            <a:r>
              <a:rPr lang="es-AR" sz="3300" dirty="0"/>
              <a:t>3. Se hacen </a:t>
            </a:r>
            <a:r>
              <a:rPr lang="es-AR" sz="3300" dirty="0" err="1"/>
              <a:t>breakpoints</a:t>
            </a:r>
            <a:r>
              <a:rPr lang="es-AR" sz="3300" dirty="0"/>
              <a:t> en función </a:t>
            </a:r>
            <a:br>
              <a:rPr lang="es-AR" sz="3300" dirty="0"/>
            </a:br>
            <a:r>
              <a:rPr lang="es-AR" sz="3300" dirty="0"/>
              <a:t>de esos anchos (convertidos a </a:t>
            </a:r>
            <a:r>
              <a:rPr lang="es-AR" sz="3300" b="1" dirty="0" err="1"/>
              <a:t>em</a:t>
            </a:r>
            <a:r>
              <a:rPr lang="es-AR" sz="3300" dirty="0"/>
              <a:t>)</a:t>
            </a:r>
          </a:p>
          <a:p>
            <a:pPr algn="ctr">
              <a:buClrTx/>
              <a:buFontTx/>
              <a:buNone/>
            </a:pPr>
            <a:endParaRPr lang="es-AR" sz="3300" dirty="0"/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52935" y="649289"/>
            <a:ext cx="8856984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Centrado </a:t>
            </a:r>
            <a:r>
              <a:rPr lang="es-AR" sz="6000" b="1" dirty="0">
                <a:solidFill>
                  <a:schemeClr val="accent1">
                    <a:lumMod val="75000"/>
                  </a:schemeClr>
                </a:solidFill>
              </a:rPr>
              <a:t>en </a:t>
            </a: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contenidos</a:t>
            </a:r>
          </a:p>
          <a:p>
            <a:pPr algn="r">
              <a:buClrTx/>
              <a:buFontTx/>
              <a:buNone/>
            </a:pPr>
            <a:r>
              <a:rPr lang="es-AR" sz="28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s-AR" sz="2800" b="1" dirty="0" err="1">
                <a:solidFill>
                  <a:schemeClr val="accent1">
                    <a:lumMod val="75000"/>
                  </a:schemeClr>
                </a:solidFill>
              </a:rPr>
              <a:t>content-out</a:t>
            </a:r>
            <a:r>
              <a:rPr lang="es-AR" sz="28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grpSp>
        <p:nvGrpSpPr>
          <p:cNvPr id="46083" name="Group 3"/>
          <p:cNvGrpSpPr>
            <a:grpSpLocks/>
          </p:cNvGrpSpPr>
          <p:nvPr/>
        </p:nvGrpSpPr>
        <p:grpSpPr bwMode="auto">
          <a:xfrm>
            <a:off x="3821807" y="5861048"/>
            <a:ext cx="1901825" cy="3151187"/>
            <a:chOff x="4218" y="3257"/>
            <a:chExt cx="1198" cy="1985"/>
          </a:xfrm>
        </p:grpSpPr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" y="3257"/>
              <a:ext cx="1198" cy="1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6085" name="Line 5"/>
            <p:cNvSpPr>
              <a:spLocks noChangeShapeType="1"/>
            </p:cNvSpPr>
            <p:nvPr/>
          </p:nvSpPr>
          <p:spPr bwMode="auto">
            <a:xfrm>
              <a:off x="4451" y="4786"/>
              <a:ext cx="625" cy="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6086" name="Group 6"/>
          <p:cNvGrpSpPr>
            <a:grpSpLocks/>
          </p:cNvGrpSpPr>
          <p:nvPr/>
        </p:nvGrpSpPr>
        <p:grpSpPr bwMode="auto">
          <a:xfrm>
            <a:off x="9078391" y="5870571"/>
            <a:ext cx="3465513" cy="3263900"/>
            <a:chOff x="6058" y="3193"/>
            <a:chExt cx="2183" cy="2056"/>
          </a:xfrm>
        </p:grpSpPr>
        <p:pic>
          <p:nvPicPr>
            <p:cNvPr id="4608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" y="3193"/>
              <a:ext cx="2183" cy="2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6088" name="Line 8"/>
            <p:cNvSpPr>
              <a:spLocks noChangeShapeType="1"/>
            </p:cNvSpPr>
            <p:nvPr/>
          </p:nvSpPr>
          <p:spPr bwMode="auto">
            <a:xfrm>
              <a:off x="6309" y="4765"/>
              <a:ext cx="1623" cy="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6089" name="Group 9"/>
          <p:cNvGrpSpPr>
            <a:grpSpLocks/>
          </p:cNvGrpSpPr>
          <p:nvPr/>
        </p:nvGrpSpPr>
        <p:grpSpPr bwMode="auto">
          <a:xfrm>
            <a:off x="6126063" y="5861047"/>
            <a:ext cx="2560638" cy="3138487"/>
            <a:chOff x="5109" y="2564"/>
            <a:chExt cx="1613" cy="1977"/>
          </a:xfrm>
        </p:grpSpPr>
        <p:pic>
          <p:nvPicPr>
            <p:cNvPr id="46090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" y="2564"/>
              <a:ext cx="1613" cy="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6091" name="Line 11"/>
            <p:cNvSpPr>
              <a:spLocks noChangeShapeType="1"/>
            </p:cNvSpPr>
            <p:nvPr/>
          </p:nvSpPr>
          <p:spPr bwMode="auto">
            <a:xfrm>
              <a:off x="5364" y="3831"/>
              <a:ext cx="1050" cy="0"/>
            </a:xfrm>
            <a:prstGeom prst="line">
              <a:avLst/>
            </a:prstGeom>
            <a:noFill/>
            <a:ln w="360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1549401" y="1079500"/>
            <a:ext cx="10906125" cy="705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lnSpc>
                <a:spcPct val="104000"/>
              </a:lnSpc>
              <a:buClrTx/>
              <a:buFontTx/>
              <a:buNone/>
            </a:pP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</a:rPr>
              <a:t>Código </a:t>
            </a:r>
            <a:r>
              <a:rPr lang="es-ES" sz="4000" b="1" dirty="0">
                <a:solidFill>
                  <a:schemeClr val="accent1">
                    <a:lumMod val="75000"/>
                  </a:schemeClr>
                </a:solidFill>
              </a:rPr>
              <a:t>de ejemplo basado en contenidos </a:t>
            </a:r>
            <a:r>
              <a:rPr lang="es-ES" sz="6500" b="1" dirty="0">
                <a:solidFill>
                  <a:srgbClr val="FFD320"/>
                </a:solidFill>
              </a:rPr>
              <a:t/>
            </a:r>
            <a:br>
              <a:rPr lang="es-ES" sz="6500" b="1" dirty="0">
                <a:solidFill>
                  <a:srgbClr val="FFD320"/>
                </a:solidFill>
              </a:rPr>
            </a:br>
            <a:r>
              <a:rPr lang="en-US" sz="2800" dirty="0"/>
              <a:t> 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@media screen and (max-width: 26</a:t>
            </a:r>
            <a:r>
              <a:rPr lang="en-US" sz="2800" b="1" dirty="0">
                <a:solidFill>
                  <a:srgbClr val="00B8FF"/>
                </a:solidFill>
              </a:rPr>
              <a:t>em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   </a:t>
            </a:r>
            <a:r>
              <a:rPr lang="en-US" sz="2800" dirty="0">
                <a:solidFill>
                  <a:srgbClr val="808080"/>
                </a:solidFill>
              </a:rPr>
              <a:t>/* Primer </a:t>
            </a:r>
            <a:r>
              <a:rPr lang="en-US" sz="2800" dirty="0" err="1">
                <a:solidFill>
                  <a:srgbClr val="808080"/>
                </a:solidFill>
              </a:rPr>
              <a:t>Diseño</a:t>
            </a:r>
            <a:r>
              <a:rPr lang="en-US" sz="2800" dirty="0">
                <a:solidFill>
                  <a:srgbClr val="808080"/>
                </a:solidFill>
              </a:rPr>
              <a:t>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 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@media screen and (min-width: 26.01</a:t>
            </a:r>
            <a:r>
              <a:rPr lang="en-US" sz="2800" b="1" dirty="0">
                <a:solidFill>
                  <a:srgbClr val="00B8FF"/>
                </a:solidFill>
              </a:rPr>
              <a:t>em</a:t>
            </a:r>
            <a:r>
              <a:rPr lang="en-US" sz="2800" dirty="0"/>
              <a:t>) and (max-width: 37</a:t>
            </a:r>
            <a:r>
              <a:rPr lang="en-US" sz="2800" b="1" dirty="0">
                <a:solidFill>
                  <a:srgbClr val="00B8FF"/>
                </a:solidFill>
              </a:rPr>
              <a:t>em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>
                <a:solidFill>
                  <a:srgbClr val="808080"/>
                </a:solidFill>
              </a:rPr>
              <a:t>   /* Segundo </a:t>
            </a:r>
            <a:r>
              <a:rPr lang="en-US" sz="2800" dirty="0" err="1">
                <a:solidFill>
                  <a:srgbClr val="808080"/>
                </a:solidFill>
              </a:rPr>
              <a:t>diseño</a:t>
            </a:r>
            <a:r>
              <a:rPr lang="en-US" sz="2800" dirty="0">
                <a:solidFill>
                  <a:srgbClr val="808080"/>
                </a:solidFill>
              </a:rPr>
              <a:t>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@media screen and (min-width:37.01</a:t>
            </a:r>
            <a:r>
              <a:rPr lang="en-US" sz="2800" b="1" dirty="0">
                <a:solidFill>
                  <a:srgbClr val="00B8FF"/>
                </a:solidFill>
              </a:rPr>
              <a:t>em</a:t>
            </a:r>
            <a:r>
              <a:rPr lang="en-US" sz="2800" dirty="0"/>
              <a:t>){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>
                <a:solidFill>
                  <a:srgbClr val="808080"/>
                </a:solidFill>
              </a:rPr>
              <a:t>   /* </a:t>
            </a:r>
            <a:r>
              <a:rPr lang="en-US" sz="2800" dirty="0" err="1">
                <a:solidFill>
                  <a:srgbClr val="808080"/>
                </a:solidFill>
              </a:rPr>
              <a:t>Tercer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 err="1">
                <a:solidFill>
                  <a:srgbClr val="808080"/>
                </a:solidFill>
              </a:rPr>
              <a:t>diseño</a:t>
            </a:r>
            <a:r>
              <a:rPr lang="en-US" sz="2800" dirty="0">
                <a:solidFill>
                  <a:srgbClr val="808080"/>
                </a:solidFill>
              </a:rPr>
              <a:t> */</a:t>
            </a:r>
          </a:p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2800" dirty="0"/>
              <a:t>}</a:t>
            </a:r>
            <a:br>
              <a:rPr lang="en-US" sz="2800" dirty="0"/>
            </a:br>
            <a:r>
              <a:rPr lang="es-ES" sz="3300" b="1" dirty="0">
                <a:solidFill>
                  <a:srgbClr val="FFD320"/>
                </a:solidFill>
              </a:rPr>
              <a:t/>
            </a:r>
            <a:br>
              <a:rPr lang="es-ES" sz="3300" b="1" dirty="0">
                <a:solidFill>
                  <a:srgbClr val="FFD320"/>
                </a:solidFill>
              </a:rPr>
            </a:br>
            <a:endParaRPr lang="es-ES" sz="3300" b="1" dirty="0">
              <a:solidFill>
                <a:srgbClr val="FFD32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198563" y="1368427"/>
            <a:ext cx="1127970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dirty="0">
                <a:solidFill>
                  <a:schemeClr val="accent1">
                    <a:lumMod val="75000"/>
                  </a:schemeClr>
                </a:solidFill>
              </a:rPr>
              <a:t>Esto implica trabajar </a:t>
            </a:r>
          </a:p>
          <a:p>
            <a:pPr>
              <a:buClrTx/>
              <a:buFontTx/>
              <a:buNone/>
            </a:pPr>
            <a:r>
              <a:rPr lang="es-AR" sz="6000" dirty="0">
                <a:solidFill>
                  <a:schemeClr val="accent1">
                    <a:lumMod val="75000"/>
                  </a:schemeClr>
                </a:solidFill>
              </a:rPr>
              <a:t>con </a:t>
            </a:r>
            <a:r>
              <a:rPr lang="es-AR" sz="6000" b="1" dirty="0">
                <a:solidFill>
                  <a:schemeClr val="accent1">
                    <a:lumMod val="75000"/>
                  </a:schemeClr>
                </a:solidFill>
              </a:rPr>
              <a:t>contenidos reales</a:t>
            </a: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419350" y="3086101"/>
            <a:ext cx="10130927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hangingPunct="0">
              <a:spcAft>
                <a:spcPts val="1413"/>
              </a:spcAft>
              <a:buClrTx/>
            </a:pPr>
            <a:r>
              <a:rPr lang="es-AR" sz="3300" dirty="0">
                <a:solidFill>
                  <a:schemeClr val="bg1">
                    <a:lumMod val="50000"/>
                  </a:schemeClr>
                </a:solidFill>
              </a:rPr>
              <a:t>1. Inventario de Contenidos (</a:t>
            </a:r>
            <a:r>
              <a:rPr lang="es-AR" sz="3300" b="1" dirty="0">
                <a:solidFill>
                  <a:schemeClr val="bg1">
                    <a:lumMod val="50000"/>
                  </a:schemeClr>
                </a:solidFill>
              </a:rPr>
              <a:t>listado</a:t>
            </a:r>
            <a:r>
              <a:rPr lang="es-AR" sz="3300" dirty="0">
                <a:solidFill>
                  <a:schemeClr val="bg1">
                    <a:lumMod val="50000"/>
                  </a:schemeClr>
                </a:solidFill>
              </a:rPr>
              <a:t> total).</a:t>
            </a:r>
          </a:p>
          <a:p>
            <a:pPr hangingPunct="0">
              <a:spcAft>
                <a:spcPts val="1413"/>
              </a:spcAft>
              <a:buClrTx/>
            </a:pPr>
            <a:r>
              <a:rPr lang="es-AR" sz="33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s-AR" sz="3300" dirty="0">
                <a:solidFill>
                  <a:schemeClr val="bg1">
                    <a:lumMod val="50000"/>
                  </a:schemeClr>
                </a:solidFill>
              </a:rPr>
              <a:t>Definición de tipos de </a:t>
            </a:r>
            <a:r>
              <a:rPr lang="es-AR" sz="3300" b="1" dirty="0">
                <a:solidFill>
                  <a:schemeClr val="bg1">
                    <a:lumMod val="50000"/>
                  </a:schemeClr>
                </a:solidFill>
              </a:rPr>
              <a:t>Plantillas</a:t>
            </a:r>
            <a:r>
              <a:rPr lang="es-AR" sz="3300" dirty="0">
                <a:solidFill>
                  <a:schemeClr val="bg1">
                    <a:lumMod val="50000"/>
                  </a:schemeClr>
                </a:solidFill>
              </a:rPr>
              <a:t> (para portadas, secciones, fichas de contenido, tipos de recursos </a:t>
            </a:r>
            <a:r>
              <a:rPr lang="es-AR" sz="3300" dirty="0" err="1">
                <a:solidFill>
                  <a:schemeClr val="bg1">
                    <a:lumMod val="50000"/>
                  </a:schemeClr>
                </a:solidFill>
              </a:rPr>
              <a:t>multimediales</a:t>
            </a:r>
            <a:r>
              <a:rPr lang="es-AR" sz="3300" dirty="0">
                <a:solidFill>
                  <a:schemeClr val="bg1">
                    <a:lumMod val="50000"/>
                  </a:schemeClr>
                </a:solidFill>
              </a:rPr>
              <a:t>).</a:t>
            </a:r>
          </a:p>
          <a:p>
            <a:pPr algn="ctr">
              <a:buClrTx/>
              <a:buFontTx/>
              <a:buNone/>
            </a:pPr>
            <a:endParaRPr lang="es-AR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50" y="6337301"/>
            <a:ext cx="7005663" cy="293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1461046" y="3723878"/>
            <a:ext cx="10472739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7995" tIns="62997" rIns="107995" bIns="62997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3300" dirty="0"/>
              <a:t>Entonces... necesitamos </a:t>
            </a:r>
            <a:r>
              <a:rPr lang="es-AR" sz="3300" dirty="0" smtClean="0"/>
              <a:t>medidas dinámicas, </a:t>
            </a:r>
            <a:r>
              <a:rPr lang="es-AR" sz="3300" dirty="0"/>
              <a:t>en </a:t>
            </a:r>
            <a:r>
              <a:rPr lang="es-AR" sz="3300" dirty="0" smtClean="0"/>
              <a:t>HTML</a:t>
            </a:r>
            <a:r>
              <a:rPr lang="es-AR" sz="3300" dirty="0" smtClean="0"/>
              <a:t>(</a:t>
            </a:r>
            <a:r>
              <a:rPr lang="es-AR" sz="3300" dirty="0" err="1" smtClean="0"/>
              <a:t>em</a:t>
            </a:r>
            <a:r>
              <a:rPr lang="es-AR" sz="3300" dirty="0" smtClean="0"/>
              <a:t>.%...)</a:t>
            </a:r>
            <a:endParaRPr lang="es-AR" sz="33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1461046" y="1923678"/>
            <a:ext cx="10464801" cy="522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9600" b="1" dirty="0" smtClean="0">
                <a:solidFill>
                  <a:schemeClr val="accent1">
                    <a:lumMod val="75000"/>
                  </a:schemeClr>
                </a:solidFill>
              </a:rPr>
              <a:t>UNIDADES DE MEDIDA</a:t>
            </a:r>
            <a:endParaRPr lang="es-AR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29198" y="3147814"/>
            <a:ext cx="82638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PIXEL (</a:t>
            </a:r>
            <a:r>
              <a:rPr lang="es-ES" dirty="0" err="1" smtClean="0">
                <a:solidFill>
                  <a:schemeClr val="tx1"/>
                </a:solidFill>
              </a:rPr>
              <a:t>px</a:t>
            </a:r>
            <a:r>
              <a:rPr lang="es-ES" dirty="0" smtClean="0">
                <a:solidFill>
                  <a:schemeClr val="tx1"/>
                </a:solidFill>
              </a:rPr>
              <a:t>):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Puede </a:t>
            </a:r>
            <a:r>
              <a:rPr lang="es-ES" dirty="0">
                <a:solidFill>
                  <a:schemeClr val="tx1"/>
                </a:solidFill>
              </a:rPr>
              <a:t>definirse como la </a:t>
            </a:r>
            <a:r>
              <a:rPr lang="es-ES" b="1" dirty="0" smtClean="0">
                <a:solidFill>
                  <a:schemeClr val="tx1"/>
                </a:solidFill>
              </a:rPr>
              <a:t>más</a:t>
            </a:r>
          </a:p>
          <a:p>
            <a:r>
              <a:rPr lang="es-ES" b="1" dirty="0" smtClean="0">
                <a:solidFill>
                  <a:schemeClr val="tx1"/>
                </a:solidFill>
              </a:rPr>
              <a:t> </a:t>
            </a:r>
            <a:r>
              <a:rPr lang="es-ES" b="1" dirty="0">
                <a:solidFill>
                  <a:schemeClr val="tx1"/>
                </a:solidFill>
              </a:rPr>
              <a:t>pequeña de las unidades </a:t>
            </a:r>
            <a:endParaRPr lang="es-ES" b="1" dirty="0" smtClean="0">
              <a:solidFill>
                <a:schemeClr val="tx1"/>
              </a:solidFill>
            </a:endParaRPr>
          </a:p>
          <a:p>
            <a:r>
              <a:rPr lang="es-ES" b="1" dirty="0" smtClean="0">
                <a:solidFill>
                  <a:schemeClr val="tx1"/>
                </a:solidFill>
              </a:rPr>
              <a:t>homogéneas </a:t>
            </a:r>
            <a:r>
              <a:rPr lang="es-ES" b="1" dirty="0">
                <a:solidFill>
                  <a:schemeClr val="tx1"/>
                </a:solidFill>
              </a:rPr>
              <a:t>en color</a:t>
            </a:r>
            <a:r>
              <a:rPr lang="es-ES" dirty="0">
                <a:solidFill>
                  <a:schemeClr val="tx1"/>
                </a:solidFill>
              </a:rPr>
              <a:t> que componen </a:t>
            </a: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una </a:t>
            </a:r>
            <a:r>
              <a:rPr lang="es-ES" dirty="0">
                <a:solidFill>
                  <a:schemeClr val="tx1"/>
                </a:solidFill>
              </a:rPr>
              <a:t>imagen de tipo digital.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8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65102" y="170765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</a:rPr>
              <a:t>em</a:t>
            </a:r>
            <a:r>
              <a:rPr lang="es-ES" dirty="0" smtClean="0">
                <a:solidFill>
                  <a:schemeClr val="tx1"/>
                </a:solidFill>
              </a:rPr>
              <a:t>: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la unidad se deriva de la anchura de la letra mayúscula "M" en el</a:t>
            </a:r>
            <a:r>
              <a:rPr lang="es-ES" dirty="0"/>
              <a:t> </a:t>
            </a:r>
            <a:r>
              <a:rPr lang="es-ES" dirty="0" smtClean="0">
                <a:solidFill>
                  <a:schemeClr val="tx1"/>
                </a:solidFill>
              </a:rPr>
              <a:t>tipo de letra</a:t>
            </a:r>
            <a:r>
              <a:rPr lang="es-ES" dirty="0">
                <a:solidFill>
                  <a:schemeClr val="tx1"/>
                </a:solidFill>
              </a:rPr>
              <a:t> dado.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2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61046" y="2139702"/>
            <a:ext cx="9721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PORCENTAJES: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Por último me queda hablar de los porcentajes. Estos se usarán sobretodo para definir anchos flexibles. Por ejemplo, cuando queremos que las imágenes se adapten al 100% del ancho del contenedor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061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1461046" y="1923678"/>
            <a:ext cx="10464801" cy="522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9600" b="1" dirty="0" smtClean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  <a:endParaRPr lang="es-AR" sz="9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buClrTx/>
              <a:buFontTx/>
              <a:buNone/>
            </a:pPr>
            <a:r>
              <a:rPr lang="es-AR" sz="9600" b="1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es-AR" sz="9600" b="1" dirty="0" smtClean="0">
                <a:solidFill>
                  <a:schemeClr val="accent1">
                    <a:lumMod val="75000"/>
                  </a:schemeClr>
                </a:solidFill>
              </a:rPr>
              <a:t>Diseño</a:t>
            </a:r>
            <a:endParaRPr lang="es-AR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83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/>
          <p:cNvSpPr txBox="1">
            <a:spLocks noChangeArrowheads="1"/>
          </p:cNvSpPr>
          <p:nvPr/>
        </p:nvSpPr>
        <p:spPr bwMode="auto">
          <a:xfrm>
            <a:off x="1871663" y="1223963"/>
            <a:ext cx="9355138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/>
              <a:t>Primero, </a:t>
            </a:r>
            <a:r>
              <a:rPr lang="es-AR" b="1"/>
              <a:t>priorizamos </a:t>
            </a:r>
            <a:r>
              <a:rPr lang="es-AR"/>
              <a:t>contenidos 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7" y="2303464"/>
            <a:ext cx="9294813" cy="584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3" name="AutoShape 3"/>
          <p:cNvSpPr>
            <a:spLocks noChangeArrowheads="1"/>
          </p:cNvSpPr>
          <p:nvPr/>
        </p:nvSpPr>
        <p:spPr bwMode="auto">
          <a:xfrm>
            <a:off x="1511301" y="4032250"/>
            <a:ext cx="1052514" cy="647700"/>
          </a:xfrm>
          <a:prstGeom prst="wedgeRoundRectCallout">
            <a:avLst>
              <a:gd name="adj1" fmla="val 45861"/>
              <a:gd name="adj2" fmla="val 98083"/>
              <a:gd name="adj3" fmla="val 16667"/>
            </a:avLst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7995" tIns="62997" rIns="107995" bIns="62997" anchor="ctr"/>
          <a:lstStyle/>
          <a:p>
            <a:pPr algn="ctr">
              <a:buClrTx/>
              <a:tabLst>
                <a:tab pos="0" algn="l"/>
                <a:tab pos="447653" algn="l"/>
                <a:tab pos="896894" algn="l"/>
                <a:tab pos="1346133" algn="l"/>
                <a:tab pos="1795375" algn="l"/>
                <a:tab pos="2244614" algn="l"/>
                <a:tab pos="2693854" algn="l"/>
                <a:tab pos="3143094" algn="l"/>
                <a:tab pos="3592335" algn="l"/>
                <a:tab pos="4041574" algn="l"/>
                <a:tab pos="4490815" algn="l"/>
                <a:tab pos="4940055" algn="l"/>
                <a:tab pos="5389296" algn="l"/>
                <a:tab pos="5838536" algn="l"/>
                <a:tab pos="6287775" algn="l"/>
                <a:tab pos="6737017" algn="l"/>
                <a:tab pos="7186256" algn="l"/>
                <a:tab pos="7635496" algn="l"/>
                <a:tab pos="8084737" algn="l"/>
                <a:tab pos="8533977" algn="l"/>
                <a:tab pos="8983218" algn="l"/>
              </a:tabLst>
            </a:pPr>
            <a:r>
              <a:rPr lang="es-AR" sz="4000" b="1">
                <a:solidFill>
                  <a:srgbClr val="FFFFFF"/>
                </a:solidFill>
                <a:ea typeface="ヒラギノ角ゴ ProN W3" charset="0"/>
                <a:cs typeface="ヒラギノ角ゴ ProN W3" charset="0"/>
              </a:rPr>
              <a:t>1</a:t>
            </a:r>
          </a:p>
        </p:txBody>
      </p:sp>
      <p:sp>
        <p:nvSpPr>
          <p:cNvPr id="51204" name="AutoShape 4"/>
          <p:cNvSpPr>
            <a:spLocks noChangeArrowheads="1"/>
          </p:cNvSpPr>
          <p:nvPr/>
        </p:nvSpPr>
        <p:spPr bwMode="auto">
          <a:xfrm>
            <a:off x="1793877" y="2433639"/>
            <a:ext cx="727075" cy="447675"/>
          </a:xfrm>
          <a:prstGeom prst="wedgeRoundRectCallout">
            <a:avLst>
              <a:gd name="adj1" fmla="val 44009"/>
              <a:gd name="adj2" fmla="val 119667"/>
              <a:gd name="adj3" fmla="val 16667"/>
            </a:avLst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7995" tIns="62997" rIns="107995" bIns="62997" anchor="ctr"/>
          <a:lstStyle/>
          <a:p>
            <a:pPr algn="ctr">
              <a:buClrTx/>
              <a:tabLst>
                <a:tab pos="0" algn="l"/>
                <a:tab pos="447653" algn="l"/>
                <a:tab pos="896894" algn="l"/>
                <a:tab pos="1346133" algn="l"/>
                <a:tab pos="1795375" algn="l"/>
                <a:tab pos="2244614" algn="l"/>
                <a:tab pos="2693854" algn="l"/>
                <a:tab pos="3143094" algn="l"/>
                <a:tab pos="3592335" algn="l"/>
                <a:tab pos="4041574" algn="l"/>
                <a:tab pos="4490815" algn="l"/>
                <a:tab pos="4940055" algn="l"/>
                <a:tab pos="5389296" algn="l"/>
                <a:tab pos="5838536" algn="l"/>
                <a:tab pos="6287775" algn="l"/>
                <a:tab pos="6737017" algn="l"/>
                <a:tab pos="7186256" algn="l"/>
                <a:tab pos="7635496" algn="l"/>
                <a:tab pos="8084737" algn="l"/>
                <a:tab pos="8533977" algn="l"/>
                <a:tab pos="8983218" algn="l"/>
              </a:tabLst>
            </a:pPr>
            <a:r>
              <a:rPr lang="es-AR" sz="3300" b="1">
                <a:solidFill>
                  <a:srgbClr val="FFFFFF"/>
                </a:solidFill>
                <a:ea typeface="ヒラギノ角ゴ ProN W3" charset="0"/>
                <a:cs typeface="ヒラギノ角ゴ ProN W3" charset="0"/>
              </a:rPr>
              <a:t>2</a:t>
            </a:r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auto">
          <a:xfrm>
            <a:off x="1944687" y="6702426"/>
            <a:ext cx="576262" cy="354013"/>
          </a:xfrm>
          <a:prstGeom prst="wedgeRoundRectCallout">
            <a:avLst>
              <a:gd name="adj1" fmla="val 52620"/>
              <a:gd name="adj2" fmla="val 120352"/>
              <a:gd name="adj3" fmla="val 16667"/>
            </a:avLst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7995" tIns="62997" rIns="107995" bIns="62997" anchor="ctr"/>
          <a:lstStyle/>
          <a:p>
            <a:pPr algn="ctr">
              <a:buClrTx/>
              <a:tabLst>
                <a:tab pos="0" algn="l"/>
                <a:tab pos="447653" algn="l"/>
                <a:tab pos="896894" algn="l"/>
                <a:tab pos="1346133" algn="l"/>
                <a:tab pos="1795375" algn="l"/>
                <a:tab pos="2244614" algn="l"/>
                <a:tab pos="2693854" algn="l"/>
                <a:tab pos="3143094" algn="l"/>
                <a:tab pos="3592335" algn="l"/>
                <a:tab pos="4041574" algn="l"/>
                <a:tab pos="4490815" algn="l"/>
                <a:tab pos="4940055" algn="l"/>
                <a:tab pos="5389296" algn="l"/>
                <a:tab pos="5838536" algn="l"/>
                <a:tab pos="6287775" algn="l"/>
                <a:tab pos="6737017" algn="l"/>
                <a:tab pos="7186256" algn="l"/>
                <a:tab pos="7635496" algn="l"/>
                <a:tab pos="8084737" algn="l"/>
                <a:tab pos="8533977" algn="l"/>
                <a:tab pos="8983218" algn="l"/>
              </a:tabLst>
            </a:pPr>
            <a:r>
              <a:rPr lang="es-AR" sz="2400" b="1">
                <a:solidFill>
                  <a:srgbClr val="FFFFFF"/>
                </a:solidFill>
                <a:ea typeface="ヒラギノ角ゴ ProN W3" charset="0"/>
                <a:cs typeface="ヒラギノ角ゴ ProN W3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1270000" y="254001"/>
            <a:ext cx="1046480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6000" dirty="0">
                <a:solidFill>
                  <a:schemeClr val="bg1">
                    <a:lumMod val="50000"/>
                  </a:schemeClr>
                </a:solidFill>
              </a:rPr>
              <a:t>Web = </a:t>
            </a:r>
            <a:r>
              <a:rPr lang="es-AR" sz="6000" b="1" dirty="0">
                <a:solidFill>
                  <a:srgbClr val="00B8FF"/>
                </a:solidFill>
              </a:rPr>
              <a:t>diversidad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2" y="3003799"/>
            <a:ext cx="1261934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5" name="Group 1"/>
          <p:cNvGrpSpPr>
            <a:grpSpLocks/>
          </p:cNvGrpSpPr>
          <p:nvPr/>
        </p:nvGrpSpPr>
        <p:grpSpPr bwMode="auto">
          <a:xfrm>
            <a:off x="3022602" y="1865314"/>
            <a:ext cx="6746874" cy="4051300"/>
            <a:chOff x="1904" y="1175"/>
            <a:chExt cx="4250" cy="2552"/>
          </a:xfrm>
        </p:grpSpPr>
        <p:sp>
          <p:nvSpPr>
            <p:cNvPr id="52226" name="Text Box 2"/>
            <p:cNvSpPr txBox="1">
              <a:spLocks noChangeArrowheads="1"/>
            </p:cNvSpPr>
            <p:nvPr/>
          </p:nvSpPr>
          <p:spPr bwMode="auto">
            <a:xfrm>
              <a:off x="1904" y="1175"/>
              <a:ext cx="4206" cy="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108000" tIns="63000" rIns="108000" bIns="63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s-AR"/>
                <a:t>Con los contenidos priorizados para una plantilla,</a:t>
              </a:r>
              <a:br>
                <a:rPr lang="es-AR"/>
              </a:br>
              <a:endParaRPr lang="es-AR"/>
            </a:p>
            <a:p>
              <a:pPr algn="ctr">
                <a:buClrTx/>
                <a:buFontTx/>
                <a:buNone/>
              </a:pPr>
              <a:r>
                <a:rPr lang="es-AR"/>
                <a:t>bocetamos </a:t>
              </a:r>
              <a:r>
                <a:rPr lang="es-AR" b="1"/>
                <a:t>de mayor a menor</a:t>
              </a:r>
            </a:p>
            <a:p>
              <a:pPr algn="ctr">
                <a:buClrTx/>
                <a:buFontTx/>
                <a:buNone/>
              </a:pPr>
              <a:r>
                <a:rPr lang="es-AR"/>
                <a:t/>
              </a:r>
              <a:br>
                <a:rPr lang="es-AR"/>
              </a:br>
              <a:r>
                <a:rPr lang="es-AR"/>
                <a:t>y</a:t>
              </a:r>
            </a:p>
            <a:p>
              <a:pPr algn="ctr">
                <a:buClrTx/>
                <a:buFontTx/>
                <a:buNone/>
              </a:pPr>
              <a:r>
                <a:rPr lang="es-AR"/>
                <a:t/>
              </a:r>
              <a:br>
                <a:rPr lang="es-AR"/>
              </a:br>
              <a:r>
                <a:rPr lang="es-AR"/>
                <a:t>codificamos</a:t>
              </a:r>
              <a:r>
                <a:rPr lang="es-AR" b="1"/>
                <a:t> de menor a mayor</a:t>
              </a:r>
            </a:p>
          </p:txBody>
        </p:sp>
        <p:sp>
          <p:nvSpPr>
            <p:cNvPr id="52227" name="AutoShape 3"/>
            <p:cNvSpPr>
              <a:spLocks/>
            </p:cNvSpPr>
            <p:nvPr/>
          </p:nvSpPr>
          <p:spPr bwMode="auto">
            <a:xfrm rot="5340000">
              <a:off x="4734" y="1108"/>
              <a:ext cx="221" cy="2618"/>
            </a:xfrm>
            <a:prstGeom prst="triangle">
              <a:avLst>
                <a:gd name="adj" fmla="val 50000"/>
              </a:avLst>
            </a:prstGeom>
            <a:solidFill>
              <a:srgbClr val="00B8FF"/>
            </a:solidFill>
            <a:ln w="9360">
              <a:solidFill>
                <a:srgbClr val="999999"/>
              </a:solidFill>
              <a:prstDash val="sysDot"/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</p:grpSp>
      <p:sp>
        <p:nvSpPr>
          <p:cNvPr id="52228" name="AutoShape 4"/>
          <p:cNvSpPr>
            <a:spLocks/>
          </p:cNvSpPr>
          <p:nvPr/>
        </p:nvSpPr>
        <p:spPr bwMode="auto">
          <a:xfrm rot="16140000">
            <a:off x="7357269" y="4079081"/>
            <a:ext cx="363538" cy="4168775"/>
          </a:xfrm>
          <a:prstGeom prst="triangle">
            <a:avLst>
              <a:gd name="adj" fmla="val 50000"/>
            </a:avLst>
          </a:prstGeom>
          <a:solidFill>
            <a:srgbClr val="00B8FF"/>
          </a:solidFill>
          <a:ln w="9360">
            <a:solidFill>
              <a:srgbClr val="999999"/>
            </a:solidFill>
            <a:prstDash val="sysDot"/>
            <a:round/>
            <a:headEnd type="triangle" w="med" len="med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6" tIns="45717" rIns="91436" bIns="45717" anchor="ctr"/>
          <a:lstStyle/>
          <a:p>
            <a:endParaRPr lang="es-CO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1"/>
          <p:cNvGrpSpPr>
            <a:grpSpLocks/>
          </p:cNvGrpSpPr>
          <p:nvPr/>
        </p:nvGrpSpPr>
        <p:grpSpPr bwMode="auto">
          <a:xfrm>
            <a:off x="-71436" y="215900"/>
            <a:ext cx="13163550" cy="8027988"/>
            <a:chOff x="-45" y="136"/>
            <a:chExt cx="8292" cy="5057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" y="544"/>
              <a:ext cx="6423" cy="4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51" name="AutoShape 3"/>
            <p:cNvSpPr>
              <a:spLocks/>
            </p:cNvSpPr>
            <p:nvPr/>
          </p:nvSpPr>
          <p:spPr bwMode="auto">
            <a:xfrm>
              <a:off x="317" y="1356"/>
              <a:ext cx="359" cy="359"/>
            </a:xfrm>
            <a:prstGeom prst="plus">
              <a:avLst>
                <a:gd name="adj" fmla="val 36074"/>
              </a:avLst>
            </a:prstGeom>
            <a:solidFill>
              <a:srgbClr val="FF0000"/>
            </a:solidFill>
            <a:ln w="360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3252" name="Rectangle 4"/>
            <p:cNvSpPr>
              <a:spLocks/>
            </p:cNvSpPr>
            <p:nvPr/>
          </p:nvSpPr>
          <p:spPr bwMode="auto">
            <a:xfrm>
              <a:off x="7218" y="1501"/>
              <a:ext cx="393" cy="124"/>
            </a:xfrm>
            <a:prstGeom prst="rect">
              <a:avLst/>
            </a:prstGeom>
            <a:solidFill>
              <a:srgbClr val="FF0000"/>
            </a:solidFill>
            <a:ln w="360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3253" name="Rectangle 5"/>
            <p:cNvSpPr>
              <a:spLocks/>
            </p:cNvSpPr>
            <p:nvPr/>
          </p:nvSpPr>
          <p:spPr bwMode="auto">
            <a:xfrm>
              <a:off x="363" y="4513"/>
              <a:ext cx="397" cy="128"/>
            </a:xfrm>
            <a:prstGeom prst="rect">
              <a:avLst/>
            </a:prstGeom>
            <a:solidFill>
              <a:srgbClr val="FF0000"/>
            </a:solidFill>
            <a:ln w="360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3254" name="AutoShape 6"/>
            <p:cNvSpPr>
              <a:spLocks/>
            </p:cNvSpPr>
            <p:nvPr/>
          </p:nvSpPr>
          <p:spPr bwMode="auto">
            <a:xfrm>
              <a:off x="7483" y="4309"/>
              <a:ext cx="400" cy="400"/>
            </a:xfrm>
            <a:prstGeom prst="plus">
              <a:avLst>
                <a:gd name="adj" fmla="val 36074"/>
              </a:avLst>
            </a:prstGeom>
            <a:solidFill>
              <a:srgbClr val="FF0000"/>
            </a:solidFill>
            <a:ln w="360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3255" name="Line 7"/>
            <p:cNvSpPr>
              <a:spLocks noChangeShapeType="1"/>
            </p:cNvSpPr>
            <p:nvPr/>
          </p:nvSpPr>
          <p:spPr bwMode="auto">
            <a:xfrm>
              <a:off x="-45" y="2744"/>
              <a:ext cx="8292" cy="0"/>
            </a:xfrm>
            <a:prstGeom prst="line">
              <a:avLst/>
            </a:prstGeom>
            <a:noFill/>
            <a:ln w="36000">
              <a:solidFill>
                <a:srgbClr val="999999"/>
              </a:solidFill>
              <a:prstDash val="sysDot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3256" name="Text Box 8"/>
            <p:cNvSpPr txBox="1">
              <a:spLocks noChangeArrowheads="1"/>
            </p:cNvSpPr>
            <p:nvPr/>
          </p:nvSpPr>
          <p:spPr bwMode="auto">
            <a:xfrm>
              <a:off x="1043" y="3084"/>
              <a:ext cx="2124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/>
                <a:t>Codificación  </a:t>
              </a:r>
            </a:p>
          </p:txBody>
        </p:sp>
        <p:sp>
          <p:nvSpPr>
            <p:cNvPr id="53257" name="Text Box 9"/>
            <p:cNvSpPr txBox="1">
              <a:spLocks noChangeArrowheads="1"/>
            </p:cNvSpPr>
            <p:nvPr/>
          </p:nvSpPr>
          <p:spPr bwMode="auto">
            <a:xfrm>
              <a:off x="1043" y="136"/>
              <a:ext cx="2124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/>
                <a:t>Bocetado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661988" y="1923678"/>
            <a:ext cx="3744416" cy="452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dirty="0"/>
              <a:t>Usar grilla de </a:t>
            </a:r>
            <a:r>
              <a:rPr lang="es-AR" b="1" dirty="0"/>
              <a:t>1000px</a:t>
            </a:r>
            <a:r>
              <a:rPr lang="es-AR" dirty="0"/>
              <a:t> de ancho, para que pueda pasarse a porcentajes fácilmente.</a:t>
            </a:r>
          </a:p>
          <a:p>
            <a:pPr>
              <a:buClrTx/>
              <a:buFontTx/>
              <a:buNone/>
            </a:pPr>
            <a:endParaRPr lang="es-AR" dirty="0"/>
          </a:p>
          <a:p>
            <a:pPr>
              <a:buClrTx/>
              <a:buFontTx/>
              <a:buNone/>
            </a:pPr>
            <a:r>
              <a:rPr lang="es-AR" dirty="0"/>
              <a:t>1000px = 100%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58" y="627534"/>
            <a:ext cx="8061325" cy="677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5087938" y="7559676"/>
            <a:ext cx="7727950" cy="63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>
                <a:solidFill>
                  <a:srgbClr val="CCCCFF"/>
                </a:solidFill>
                <a:hlinkClick r:id="rId4"/>
              </a:rPr>
              <a:t>http://www.gridsystemgenerator.com/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1" name="Group 1"/>
          <p:cNvGrpSpPr>
            <a:grpSpLocks/>
          </p:cNvGrpSpPr>
          <p:nvPr/>
        </p:nvGrpSpPr>
        <p:grpSpPr bwMode="auto">
          <a:xfrm>
            <a:off x="957263" y="1"/>
            <a:ext cx="11342688" cy="8412163"/>
            <a:chOff x="603" y="0"/>
            <a:chExt cx="7145" cy="5299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" y="3251"/>
              <a:ext cx="5104" cy="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23" name="Text Box 3"/>
            <p:cNvSpPr txBox="1">
              <a:spLocks noChangeArrowheads="1"/>
            </p:cNvSpPr>
            <p:nvPr/>
          </p:nvSpPr>
          <p:spPr bwMode="auto">
            <a:xfrm>
              <a:off x="603" y="0"/>
              <a:ext cx="6706" cy="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760" tIns="50760" rIns="50760" bIns="5076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 sz="5400" b="1" dirty="0"/>
                <a:t>Acciones</a:t>
              </a:r>
              <a:r>
                <a:rPr lang="es-AR" sz="5400" dirty="0"/>
                <a:t> posibles:</a:t>
              </a:r>
            </a:p>
            <a:p>
              <a:pPr>
                <a:buClrTx/>
                <a:buFontTx/>
                <a:buNone/>
              </a:pPr>
              <a:endParaRPr lang="es-AR" sz="4800" dirty="0"/>
            </a:p>
            <a:p>
              <a:pPr>
                <a:buClrTx/>
                <a:buFontTx/>
                <a:buNone/>
              </a:pPr>
              <a:r>
                <a:rPr lang="es-AR" sz="3300" dirty="0"/>
                <a:t>1. </a:t>
              </a:r>
              <a:r>
                <a:rPr lang="es-AR" sz="3300" b="1" dirty="0"/>
                <a:t>Mantener</a:t>
              </a:r>
              <a:r>
                <a:rPr lang="es-AR" sz="3300" dirty="0"/>
                <a:t> igual (logo azul)</a:t>
              </a:r>
            </a:p>
            <a:p>
              <a:pPr>
                <a:buClrTx/>
                <a:buFontTx/>
                <a:buNone/>
              </a:pPr>
              <a:r>
                <a:rPr lang="es-AR" sz="1600" dirty="0"/>
                <a:t> </a:t>
              </a:r>
            </a:p>
            <a:p>
              <a:pPr>
                <a:buClrTx/>
                <a:buFontTx/>
                <a:buNone/>
              </a:pPr>
              <a:r>
                <a:rPr lang="es-AR" sz="3300" dirty="0"/>
                <a:t>2. Dejar que se </a:t>
              </a:r>
              <a:r>
                <a:rPr lang="es-AR" sz="3300" b="1" dirty="0" smtClean="0"/>
                <a:t>ajuste</a:t>
              </a:r>
              <a:r>
                <a:rPr lang="es-AR" sz="3300" dirty="0" smtClean="0"/>
                <a:t> </a:t>
              </a:r>
              <a:r>
                <a:rPr lang="es-AR" sz="3300" dirty="0"/>
                <a:t>ancho en porcentaje</a:t>
              </a:r>
              <a:br>
                <a:rPr lang="es-AR" sz="3300" dirty="0"/>
              </a:br>
              <a:r>
                <a:rPr lang="es-AR" sz="3300" dirty="0"/>
                <a:t>    (slider celeste)</a:t>
              </a:r>
              <a:r>
                <a:rPr lang="es-AR" sz="1600" dirty="0"/>
                <a:t> </a:t>
              </a:r>
            </a:p>
            <a:p>
              <a:pPr>
                <a:buClrTx/>
                <a:buFontTx/>
                <a:buNone/>
              </a:pPr>
              <a:endParaRPr lang="es-AR" sz="1600" dirty="0"/>
            </a:p>
            <a:p>
              <a:pPr>
                <a:buClrTx/>
                <a:buFontTx/>
                <a:buNone/>
              </a:pPr>
              <a:r>
                <a:rPr lang="es-AR" sz="3300" dirty="0"/>
                <a:t>3. </a:t>
              </a:r>
              <a:r>
                <a:rPr lang="es-AR" sz="3300" b="1" dirty="0"/>
                <a:t>Dejar de flotar</a:t>
              </a:r>
              <a:r>
                <a:rPr lang="es-AR" sz="3300" dirty="0"/>
                <a:t> y </a:t>
              </a:r>
              <a:r>
                <a:rPr lang="es-AR" sz="3300" b="1" dirty="0"/>
                <a:t>aumentar ancho</a:t>
              </a:r>
              <a:r>
                <a:rPr lang="es-AR" sz="3300" dirty="0"/>
                <a:t> en porcentaje</a:t>
              </a:r>
              <a:br>
                <a:rPr lang="es-AR" sz="3300" dirty="0"/>
              </a:br>
              <a:r>
                <a:rPr lang="es-AR" sz="3300" dirty="0"/>
                <a:t>    (columnas grises)</a:t>
              </a:r>
            </a:p>
            <a:p>
              <a:pPr>
                <a:buClrTx/>
                <a:buFontTx/>
                <a:buNone/>
              </a:pPr>
              <a:r>
                <a:rPr lang="es-AR" sz="1600" dirty="0"/>
                <a:t>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Group 1"/>
          <p:cNvGrpSpPr>
            <a:grpSpLocks/>
          </p:cNvGrpSpPr>
          <p:nvPr/>
        </p:nvGrpSpPr>
        <p:grpSpPr bwMode="auto">
          <a:xfrm>
            <a:off x="1081089" y="585790"/>
            <a:ext cx="10926762" cy="7081837"/>
            <a:chOff x="681" y="369"/>
            <a:chExt cx="6883" cy="4461"/>
          </a:xfrm>
        </p:grpSpPr>
        <p:sp>
          <p:nvSpPr>
            <p:cNvPr id="57346" name="Text Box 2"/>
            <p:cNvSpPr txBox="1">
              <a:spLocks noChangeArrowheads="1"/>
            </p:cNvSpPr>
            <p:nvPr/>
          </p:nvSpPr>
          <p:spPr bwMode="auto">
            <a:xfrm>
              <a:off x="681" y="369"/>
              <a:ext cx="6584" cy="4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760" tIns="50760" rIns="50760" bIns="5076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 sz="5400"/>
                <a:t>¿Cómo definir cada </a:t>
              </a:r>
              <a:r>
                <a:rPr lang="es-AR" sz="5400" b="1"/>
                <a:t>breakpoint</a:t>
              </a:r>
              <a:r>
                <a:rPr lang="es-AR" sz="5400"/>
                <a:t>? </a:t>
              </a:r>
              <a:r>
                <a:rPr lang="es-AR" sz="6000"/>
                <a:t/>
              </a:r>
              <a:br>
                <a:rPr lang="es-AR" sz="6000"/>
              </a:br>
              <a:endParaRPr lang="es-AR" sz="6000"/>
            </a:p>
            <a:p>
              <a:pPr>
                <a:buClrTx/>
                <a:buFontTx/>
                <a:buNone/>
              </a:pPr>
              <a:r>
                <a:rPr lang="es-AR" sz="4400"/>
                <a:t>  El contenido decide: </a:t>
              </a:r>
              <a:br>
                <a:rPr lang="es-AR" sz="4400"/>
              </a:br>
              <a:r>
                <a:rPr lang="es-AR" sz="4400"/>
                <a:t>    estirar ventana hasta romper el diseño,</a:t>
              </a:r>
              <a:br>
                <a:rPr lang="es-AR" sz="4400"/>
              </a:br>
              <a:r>
                <a:rPr lang="es-AR" sz="4400"/>
                <a:t>      y medir.</a:t>
              </a:r>
            </a:p>
          </p:txBody>
        </p:sp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3946"/>
              <a:ext cx="2530" cy="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48" name="Text Box 4"/>
            <p:cNvSpPr txBox="1">
              <a:spLocks noChangeArrowheads="1"/>
            </p:cNvSpPr>
            <p:nvPr/>
          </p:nvSpPr>
          <p:spPr bwMode="auto">
            <a:xfrm>
              <a:off x="3946" y="4490"/>
              <a:ext cx="3618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108000" tIns="63000" rIns="108000" bIns="63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 sz="2800" b="1"/>
                <a:t>MeasureIt</a:t>
              </a:r>
              <a:r>
                <a:rPr lang="es-AR" sz="2800"/>
                <a:t> (para Chrome y Firefox)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69" name="Group 1"/>
          <p:cNvGrpSpPr>
            <a:grpSpLocks/>
          </p:cNvGrpSpPr>
          <p:nvPr/>
        </p:nvGrpSpPr>
        <p:grpSpPr bwMode="auto">
          <a:xfrm>
            <a:off x="1079500" y="585788"/>
            <a:ext cx="10644188" cy="7777162"/>
            <a:chOff x="680" y="369"/>
            <a:chExt cx="6705" cy="4899"/>
          </a:xfrm>
        </p:grpSpPr>
        <p:sp>
          <p:nvSpPr>
            <p:cNvPr id="58370" name="Text Box 2"/>
            <p:cNvSpPr txBox="1">
              <a:spLocks noChangeArrowheads="1"/>
            </p:cNvSpPr>
            <p:nvPr/>
          </p:nvSpPr>
          <p:spPr bwMode="auto">
            <a:xfrm>
              <a:off x="680" y="369"/>
              <a:ext cx="6705" cy="3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760" tIns="50760" rIns="50760" bIns="5076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  <a:tab pos="10134600" algn="l"/>
                </a:tabLst>
                <a:defRPr sz="36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s-AR" sz="5400" b="1" dirty="0"/>
                <a:t>Repetir eso “n” veces...</a:t>
              </a:r>
            </a:p>
            <a:p>
              <a:pPr>
                <a:buClrTx/>
                <a:buFontTx/>
                <a:buNone/>
              </a:pPr>
              <a:endParaRPr lang="es-AR" sz="4800" dirty="0"/>
            </a:p>
            <a:p>
              <a:pPr>
                <a:buClrTx/>
                <a:buFontTx/>
                <a:buNone/>
              </a:pPr>
              <a:r>
                <a:rPr lang="es-AR" dirty="0"/>
                <a:t>1. </a:t>
              </a:r>
              <a:r>
                <a:rPr lang="es-AR" b="1" dirty="0"/>
                <a:t>Mantener</a:t>
              </a:r>
              <a:r>
                <a:rPr lang="es-AR" dirty="0"/>
                <a:t> igual (logo azul)</a:t>
              </a:r>
              <a:r>
                <a:rPr lang="es-AR" sz="1600" dirty="0"/>
                <a:t> </a:t>
              </a:r>
            </a:p>
            <a:p>
              <a:pPr>
                <a:buClrTx/>
                <a:buFontTx/>
                <a:buNone/>
              </a:pPr>
              <a:endParaRPr lang="es-AR" sz="1600" dirty="0"/>
            </a:p>
            <a:p>
              <a:pPr>
                <a:buClrTx/>
                <a:buFontTx/>
                <a:buNone/>
              </a:pPr>
              <a:r>
                <a:rPr lang="es-AR" dirty="0"/>
                <a:t>2. Dejar que se </a:t>
              </a:r>
              <a:r>
                <a:rPr lang="es-AR" b="1" dirty="0" smtClean="0"/>
                <a:t>ajuste</a:t>
              </a:r>
              <a:r>
                <a:rPr lang="es-AR" dirty="0" smtClean="0"/>
                <a:t> </a:t>
              </a:r>
              <a:r>
                <a:rPr lang="es-AR" dirty="0"/>
                <a:t>ancho en porcentaje</a:t>
              </a:r>
              <a:br>
                <a:rPr lang="es-AR" dirty="0"/>
              </a:br>
              <a:r>
                <a:rPr lang="es-AR" dirty="0"/>
                <a:t>    (slider celeste)</a:t>
              </a:r>
              <a:r>
                <a:rPr lang="es-AR" sz="1600" dirty="0"/>
                <a:t> </a:t>
              </a:r>
            </a:p>
            <a:p>
              <a:pPr>
                <a:buClrTx/>
                <a:buFontTx/>
                <a:buNone/>
              </a:pPr>
              <a:endParaRPr lang="es-AR" sz="1600" dirty="0"/>
            </a:p>
            <a:p>
              <a:pPr>
                <a:buClrTx/>
                <a:buFontTx/>
                <a:buNone/>
              </a:pPr>
              <a:r>
                <a:rPr lang="es-AR" dirty="0"/>
                <a:t>3. </a:t>
              </a:r>
              <a:r>
                <a:rPr lang="es-AR" b="1" dirty="0"/>
                <a:t>Dejar de flotar</a:t>
              </a:r>
              <a:r>
                <a:rPr lang="es-AR" dirty="0"/>
                <a:t> y </a:t>
              </a:r>
              <a:r>
                <a:rPr lang="es-AR" b="1" dirty="0"/>
                <a:t>aumentar ancho</a:t>
              </a:r>
              <a:r>
                <a:rPr lang="es-AR" dirty="0"/>
                <a:t> en porcentaje</a:t>
              </a:r>
              <a:br>
                <a:rPr lang="es-AR" dirty="0"/>
              </a:br>
              <a:r>
                <a:rPr lang="es-AR" dirty="0"/>
                <a:t>    (columnas grises)</a:t>
              </a:r>
            </a:p>
            <a:p>
              <a:pPr>
                <a:buClrTx/>
                <a:buFontTx/>
                <a:buNone/>
              </a:pPr>
              <a:endParaRPr lang="es-AR" sz="4000" dirty="0"/>
            </a:p>
            <a:p>
              <a:pPr>
                <a:buClrTx/>
                <a:buFontTx/>
                <a:buNone/>
              </a:pPr>
              <a:endParaRPr lang="es-AR" sz="4000" dirty="0"/>
            </a:p>
          </p:txBody>
        </p:sp>
        <p:pic>
          <p:nvPicPr>
            <p:cNvPr id="583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" y="3356"/>
              <a:ext cx="3023" cy="1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1055688" y="369888"/>
            <a:ext cx="11112500" cy="121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4800"/>
              <a:t>Probar cada boceto hasta extremos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655763"/>
            <a:ext cx="1051877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5111750"/>
            <a:ext cx="5680075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616576"/>
            <a:ext cx="2133601" cy="194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982663" y="298451"/>
            <a:ext cx="1046480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 b="1"/>
              <a:t>Codificar</a:t>
            </a:r>
            <a:r>
              <a:rPr lang="es-AR" sz="5400"/>
              <a:t> de menor a mayor</a:t>
            </a:r>
            <a:br>
              <a:rPr lang="es-AR" sz="5400"/>
            </a:br>
            <a:r>
              <a:rPr lang="es-AR" sz="5400"/>
              <a:t>(Mobile First)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" y="3941764"/>
            <a:ext cx="11568113" cy="293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01" y="203200"/>
            <a:ext cx="2160588" cy="3390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720726" y="7056438"/>
            <a:ext cx="2036464" cy="106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3300"/>
              <a:t>HTML</a:t>
            </a:r>
          </a:p>
          <a:p>
            <a:pPr algn="ctr">
              <a:buClrTx/>
              <a:buFontTx/>
              <a:buNone/>
            </a:pPr>
            <a:r>
              <a:rPr lang="es-AR" sz="3300"/>
              <a:t>solo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694113" y="7070726"/>
            <a:ext cx="2570162" cy="106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3300"/>
              <a:t>Flotar, estirar</a:t>
            </a:r>
          </a:p>
          <a:p>
            <a:pPr>
              <a:buClrTx/>
              <a:buFontTx/>
              <a:buNone/>
            </a:pPr>
            <a:r>
              <a:rPr lang="es-AR" sz="3300"/>
              <a:t>(CSS)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783638" y="7070726"/>
            <a:ext cx="2570162" cy="106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3300"/>
              <a:t>Flotar, estirar</a:t>
            </a:r>
          </a:p>
          <a:p>
            <a:pPr>
              <a:buClrTx/>
              <a:buFontTx/>
              <a:buNone/>
            </a:pPr>
            <a:r>
              <a:rPr lang="es-AR" sz="3300"/>
              <a:t>(CSS)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982663" y="2819400"/>
            <a:ext cx="10464801" cy="41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9600" b="1" dirty="0">
                <a:solidFill>
                  <a:schemeClr val="accent1">
                    <a:lumMod val="75000"/>
                  </a:schemeClr>
                </a:solidFill>
              </a:rPr>
              <a:t>No olvidar en el proceso...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1081089" y="585789"/>
            <a:ext cx="10464801" cy="250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/>
              <a:t>Medir zonas de imágenes</a:t>
            </a:r>
          </a:p>
          <a:p>
            <a:pPr>
              <a:buClrTx/>
              <a:buFontTx/>
              <a:buNone/>
            </a:pPr>
            <a:r>
              <a:rPr lang="es-AR" sz="5400"/>
              <a:t>y hacer </a:t>
            </a:r>
            <a:r>
              <a:rPr lang="es-AR" sz="5400" b="1">
                <a:solidFill>
                  <a:srgbClr val="00B8FF"/>
                </a:solidFill>
              </a:rPr>
              <a:t>lista de tamaños</a:t>
            </a:r>
          </a:p>
        </p:txBody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1079500" y="7127875"/>
            <a:ext cx="11304589" cy="100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4400"/>
              <a:t>Medirlas en </a:t>
            </a:r>
            <a:r>
              <a:rPr lang="es-AR" sz="4400" b="1"/>
              <a:t>extremo mínimo y máximo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919413"/>
            <a:ext cx="4708525" cy="442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4" y="5040314"/>
            <a:ext cx="40290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72" y="0"/>
            <a:ext cx="13045885" cy="77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8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1081089" y="647700"/>
            <a:ext cx="10942637" cy="770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4400"/>
              <a:t>Ir haciendo </a:t>
            </a:r>
            <a:r>
              <a:rPr lang="es-AR" sz="4400" b="1"/>
              <a:t>listas</a:t>
            </a:r>
            <a:r>
              <a:rPr lang="es-AR" sz="4400"/>
              <a:t> por  cada breakpoint de:</a:t>
            </a:r>
          </a:p>
          <a:p>
            <a:pPr>
              <a:buClrTx/>
              <a:buFontTx/>
              <a:buNone/>
            </a:pPr>
            <a:endParaRPr lang="es-AR" sz="6000"/>
          </a:p>
          <a:p>
            <a:pPr>
              <a:buClrTx/>
              <a:buFontTx/>
              <a:buNone/>
            </a:pPr>
            <a:r>
              <a:rPr lang="es-AR"/>
              <a:t>-Tamaños de columnas, márgenes y paddings</a:t>
            </a:r>
          </a:p>
          <a:p>
            <a:pPr>
              <a:buClrTx/>
              <a:buFontTx/>
              <a:buNone/>
            </a:pPr>
            <a:r>
              <a:rPr lang="es-AR"/>
              <a:t>-Tamaños de tipografías</a:t>
            </a:r>
          </a:p>
          <a:p>
            <a:pPr>
              <a:buClrTx/>
              <a:buFontTx/>
              <a:buNone/>
            </a:pPr>
            <a:r>
              <a:rPr lang="es-AR"/>
              <a:t>-Tamaños de imágenes</a:t>
            </a:r>
          </a:p>
          <a:p>
            <a:pPr>
              <a:buClrTx/>
              <a:buFontTx/>
              <a:buNone/>
            </a:pPr>
            <a:r>
              <a:rPr lang="es-AR"/>
              <a:t> etc.</a:t>
            </a:r>
          </a:p>
          <a:p>
            <a:pPr>
              <a:buClrTx/>
              <a:buFontTx/>
              <a:buNone/>
            </a:pPr>
            <a:endParaRPr lang="es-AR" sz="4400"/>
          </a:p>
          <a:p>
            <a:pPr algn="ctr">
              <a:buClrTx/>
              <a:buFontTx/>
              <a:buNone/>
            </a:pPr>
            <a:r>
              <a:rPr lang="es-AR" sz="4000" i="1"/>
              <a:t>“Una clase para cada medida”</a:t>
            </a:r>
          </a:p>
          <a:p>
            <a:pPr>
              <a:buClrTx/>
              <a:buFontTx/>
              <a:buNone/>
            </a:pPr>
            <a:endParaRPr lang="es-AR" sz="6000"/>
          </a:p>
          <a:p>
            <a:pPr>
              <a:buClrTx/>
              <a:buFontTx/>
              <a:buNone/>
            </a:pPr>
            <a:r>
              <a:rPr lang="es-AR" sz="4800" b="1"/>
              <a:t>¡Documentar! → </a:t>
            </a:r>
            <a:r>
              <a:rPr lang="es-AR" sz="4800" b="1">
                <a:solidFill>
                  <a:srgbClr val="00B8FF"/>
                </a:solidFill>
              </a:rPr>
              <a:t>Guía de estilo</a:t>
            </a:r>
          </a:p>
          <a:p>
            <a:pPr algn="r">
              <a:buClrTx/>
              <a:buFontTx/>
              <a:buNone/>
            </a:pPr>
            <a:endParaRPr lang="es-AR" sz="4800" b="1">
              <a:solidFill>
                <a:srgbClr val="00B8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/>
          <p:cNvSpPr txBox="1">
            <a:spLocks noChangeArrowheads="1"/>
          </p:cNvSpPr>
          <p:nvPr/>
        </p:nvSpPr>
        <p:spPr bwMode="auto">
          <a:xfrm>
            <a:off x="1368425" y="2678114"/>
            <a:ext cx="10439400" cy="326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 dirty="0"/>
              <a:t>Hacer tres variantes de diseño,</a:t>
            </a:r>
            <a:br>
              <a:rPr lang="es-AR" sz="5400" dirty="0"/>
            </a:br>
            <a:r>
              <a:rPr lang="es-AR" sz="5400" dirty="0"/>
              <a:t>no lleva el triple de tiempo!</a:t>
            </a:r>
          </a:p>
          <a:p>
            <a:pPr>
              <a:buClrTx/>
              <a:buFontTx/>
              <a:buNone/>
            </a:pPr>
            <a:endParaRPr lang="es-AR" sz="5400" b="1" dirty="0"/>
          </a:p>
          <a:p>
            <a:pPr>
              <a:buClrTx/>
              <a:buFontTx/>
              <a:buNone/>
            </a:pPr>
            <a:r>
              <a:rPr lang="es-AR" sz="4000" b="1" dirty="0"/>
              <a:t>(¡pero el cliente no tiene por </a:t>
            </a:r>
            <a:r>
              <a:rPr lang="es-AR" sz="4000" b="1" dirty="0" smtClean="0"/>
              <a:t>que </a:t>
            </a:r>
            <a:r>
              <a:rPr lang="es-AR" sz="4000" b="1" dirty="0"/>
              <a:t>saberlo!)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503353" y="699542"/>
            <a:ext cx="4839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CONCLUSIÓN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0" y="627534"/>
            <a:ext cx="10439400" cy="674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 dirty="0" smtClean="0"/>
              <a:t>Bibliografía</a:t>
            </a:r>
            <a:endParaRPr lang="es-AR" sz="5400" dirty="0" smtClean="0"/>
          </a:p>
          <a:p>
            <a:pPr>
              <a:buClrTx/>
              <a:buFontTx/>
              <a:buNone/>
            </a:pPr>
            <a:endParaRPr lang="es-AR" sz="5400" dirty="0"/>
          </a:p>
          <a:p>
            <a:pPr>
              <a:buClrTx/>
              <a:buFontTx/>
              <a:buNone/>
            </a:pPr>
            <a:r>
              <a:rPr lang="es-AR" dirty="0">
                <a:solidFill>
                  <a:srgbClr val="CCCCFF"/>
                </a:solidFill>
                <a:hlinkClick r:id="rId3"/>
              </a:rPr>
              <a:t>https://</a:t>
            </a:r>
            <a:r>
              <a:rPr lang="es-AR" dirty="0" smtClean="0">
                <a:solidFill>
                  <a:srgbClr val="CCCCFF"/>
                </a:solidFill>
                <a:hlinkClick r:id="rId3"/>
              </a:rPr>
              <a:t>developer.mozilla.org/es/docs/CSS/Media_queries</a:t>
            </a:r>
          </a:p>
          <a:p>
            <a:pPr>
              <a:buClrTx/>
              <a:buFontTx/>
              <a:buNone/>
            </a:pPr>
            <a:r>
              <a:rPr lang="es-AR" dirty="0">
                <a:solidFill>
                  <a:srgbClr val="CCCCFF"/>
                </a:solidFill>
                <a:hlinkClick r:id="rId3"/>
              </a:rPr>
              <a:t>http://www.emobc.com/blog/ventajas-y-desventajas-del-diseno-responsive</a:t>
            </a:r>
            <a:r>
              <a:rPr lang="es-AR" dirty="0" smtClean="0">
                <a:solidFill>
                  <a:srgbClr val="CCCCFF"/>
                </a:solidFill>
                <a:hlinkClick r:id="rId3"/>
              </a:rPr>
              <a:t>/</a:t>
            </a:r>
          </a:p>
          <a:p>
            <a:pPr>
              <a:buClrTx/>
              <a:buFontTx/>
              <a:buNone/>
            </a:pPr>
            <a:r>
              <a:rPr lang="es-AR" dirty="0">
                <a:solidFill>
                  <a:srgbClr val="CCCCFF"/>
                </a:solidFill>
                <a:hlinkClick r:id="rId3"/>
              </a:rPr>
              <a:t>https://www.40defiebre.com/que-es/diseno-responsive</a:t>
            </a:r>
            <a:r>
              <a:rPr lang="es-AR" dirty="0" smtClean="0">
                <a:solidFill>
                  <a:srgbClr val="CCCCFF"/>
                </a:solidFill>
                <a:hlinkClick r:id="rId3"/>
              </a:rPr>
              <a:t>/</a:t>
            </a:r>
          </a:p>
          <a:p>
            <a:pPr>
              <a:buClrTx/>
              <a:buFontTx/>
              <a:buNone/>
            </a:pPr>
            <a:r>
              <a:rPr lang="es-AR" dirty="0">
                <a:solidFill>
                  <a:srgbClr val="CCCCFF"/>
                </a:solidFill>
                <a:hlinkClick r:id="rId3"/>
              </a:rPr>
              <a:t>https://developers.google.com/web/fundamentals/design-and-ui/responsive/?hl=es</a:t>
            </a:r>
            <a:endParaRPr lang="es-AR" dirty="0" smtClean="0">
              <a:solidFill>
                <a:srgbClr val="CCCCFF"/>
              </a:solidFill>
              <a:hlinkClick r:id="rId3"/>
            </a:endParaRPr>
          </a:p>
          <a:p>
            <a:pPr>
              <a:buClrTx/>
              <a:buFontTx/>
              <a:buNone/>
            </a:pPr>
            <a:endParaRPr lang="es-AR" dirty="0">
              <a:solidFill>
                <a:srgbClr val="CCCCFF"/>
              </a:solidFill>
              <a:hlinkClick r:id="rId3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69358" y="3507854"/>
            <a:ext cx="4771325" cy="1625336"/>
          </a:xfrm>
        </p:spPr>
        <p:txBody>
          <a:bodyPr>
            <a:normAutofit/>
          </a:bodyPr>
          <a:lstStyle/>
          <a:p>
            <a:r>
              <a:rPr lang="es-CO" sz="9600" dirty="0" smtClean="0">
                <a:solidFill>
                  <a:schemeClr val="tx1"/>
                </a:solidFill>
              </a:rPr>
              <a:t>Gracias</a:t>
            </a:r>
            <a:endParaRPr lang="es-CO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5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" y="0"/>
            <a:ext cx="12996491" cy="81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61046" y="339502"/>
            <a:ext cx="666079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VENTAJAS</a:t>
            </a:r>
            <a:endParaRPr lang="es-E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73014" y="2211710"/>
            <a:ext cx="92890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-ESTRUCTURA DEL SITIO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-AHORRO DE TIEMPO Y DINERO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-LOS DISEÑOS CON SENCILLOS DE MANTENER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-MEJORA EL POSICIONAMIENTO DE TU SITIO EN BUSCADORES</a:t>
            </a:r>
          </a:p>
          <a:p>
            <a:r>
              <a:rPr lang="es-ES" dirty="0" smtClean="0">
                <a:solidFill>
                  <a:schemeClr val="tx1"/>
                </a:solidFill>
              </a:rPr>
              <a:t>-COMPACTIBILIDAD CON NAVEGADORES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6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476" y="339502"/>
            <a:ext cx="919194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DESVENTAJAS</a:t>
            </a:r>
            <a:endParaRPr lang="es-E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73014" y="2211710"/>
            <a:ext cx="9289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En el móvil la espera en los tiempos de carga</a:t>
            </a:r>
            <a:r>
              <a:rPr lang="es-ES" b="1" dirty="0">
                <a:solidFill>
                  <a:schemeClr val="tx1"/>
                </a:solidFill>
              </a:rPr>
              <a:t> se ve afectada en la experiencia del usuario frente a nuestra web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smtClean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Al llevar poco tiempo instaurado, aunque cada vez lo esté más, los tiempos para la creación del </a:t>
            </a:r>
            <a:r>
              <a:rPr lang="es-ES" dirty="0" err="1">
                <a:solidFill>
                  <a:schemeClr val="tx1"/>
                </a:solidFill>
              </a:rPr>
              <a:t>site</a:t>
            </a:r>
            <a:r>
              <a:rPr lang="es-ES" dirty="0">
                <a:solidFill>
                  <a:schemeClr val="tx1"/>
                </a:solidFill>
              </a:rPr>
              <a:t> puede alargarse más de lo esperado.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452934" y="267494"/>
            <a:ext cx="11995149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6" tIns="44998" rIns="89996" bIns="4499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5400" dirty="0" smtClean="0">
                <a:solidFill>
                  <a:schemeClr val="bg1">
                    <a:lumMod val="50000"/>
                  </a:schemeClr>
                </a:solidFill>
              </a:rPr>
              <a:t>Optimizar no es igual a </a:t>
            </a:r>
            <a:r>
              <a:rPr lang="es-AR" sz="5400" b="1" dirty="0" smtClean="0">
                <a:solidFill>
                  <a:schemeClr val="accent1">
                    <a:lumMod val="75000"/>
                  </a:schemeClr>
                </a:solidFill>
              </a:rPr>
              <a:t>miniaturizar</a:t>
            </a:r>
            <a:endParaRPr lang="es-AR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18" y="1652595"/>
            <a:ext cx="4491011" cy="677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7160998" y="1652595"/>
            <a:ext cx="4456393" cy="6533230"/>
            <a:chOff x="7958139" y="2735264"/>
            <a:chExt cx="3856037" cy="5653087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602" y="2735264"/>
              <a:ext cx="3444874" cy="5197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139" y="8061326"/>
              <a:ext cx="3495674" cy="32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46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0" y="2735264"/>
              <a:ext cx="327026" cy="5227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101006" y="280988"/>
            <a:ext cx="10464801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57" tIns="50757" rIns="50757" bIns="50757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36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Mr. </a:t>
            </a: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Simon</a:t>
            </a:r>
            <a:r>
              <a:rPr lang="es-AR" sz="6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AR" sz="6000" b="1" dirty="0" err="1" smtClean="0">
                <a:solidFill>
                  <a:schemeClr val="accent1">
                    <a:lumMod val="75000"/>
                  </a:schemeClr>
                </a:solidFill>
              </a:rPr>
              <a:t>Collison</a:t>
            </a:r>
            <a:endParaRPr lang="es-A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39097" r="44674" b="18495"/>
          <a:stretch/>
        </p:blipFill>
        <p:spPr bwMode="auto">
          <a:xfrm>
            <a:off x="950292" y="1347614"/>
            <a:ext cx="11521280" cy="68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949878" y="8218378"/>
            <a:ext cx="3356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Tx/>
              <a:buFontTx/>
              <a:buNone/>
            </a:pPr>
            <a:r>
              <a:rPr lang="es-AR" dirty="0" smtClean="0">
                <a:solidFill>
                  <a:srgbClr val="00B0F0"/>
                </a:solidFill>
              </a:rPr>
              <a:t>http://colly.com/</a:t>
            </a:r>
            <a:endParaRPr lang="es-AR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638</Words>
  <Application>Microsoft Office PowerPoint</Application>
  <PresentationFormat>Personalizado</PresentationFormat>
  <Paragraphs>185</Paragraphs>
  <Slides>43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7" baseType="lpstr">
      <vt:lpstr>Arial Unicode MS</vt:lpstr>
      <vt:lpstr>Arial</vt:lpstr>
      <vt:lpstr>Arial Bold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ヒラギノ角ゴ ProN W3</vt:lpstr>
      <vt:lpstr>ヒラギノ角ゴ ProN W6</vt:lpstr>
      <vt:lpstr>Concurrencia</vt:lpstr>
      <vt:lpstr>1_Concurrencia</vt:lpstr>
      <vt:lpstr>Presentación de PowerPoint</vt:lpstr>
      <vt:lpstr>¿Qué 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 usar esta plantilla</dc:title>
  <dc:creator>Cesar Arias</dc:creator>
  <cp:lastModifiedBy>kevin</cp:lastModifiedBy>
  <cp:revision>56</cp:revision>
  <cp:lastPrinted>1601-01-01T00:00:00Z</cp:lastPrinted>
  <dcterms:created xsi:type="dcterms:W3CDTF">1601-01-01T00:00:00Z</dcterms:created>
  <dcterms:modified xsi:type="dcterms:W3CDTF">2017-02-07T02:47:33Z</dcterms:modified>
</cp:coreProperties>
</file>